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</p:sldIdLst>
  <p:sldSz cx="9144000" cy="6858000" type="screen4x3"/>
  <p:notesSz cx="6858000" cy="9144000"/>
  <p:defaultTextStyle>
    <a:defPPr>
      <a:defRPr lang="ro-R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1400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ro-R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872A2-12B3-48A2-ABBC-AD3EC5B24BEC}" type="datetimeFigureOut">
              <a:rPr lang="ro-RO" smtClean="0"/>
              <a:t>14.12.2020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FD09B-59FD-462C-A58B-E69378AF844D}" type="slidenum">
              <a:rPr lang="ro-RO" smtClean="0"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o-R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872A2-12B3-48A2-ABBC-AD3EC5B24BEC}" type="datetimeFigureOut">
              <a:rPr lang="ro-RO" smtClean="0"/>
              <a:t>14.12.2020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FD09B-59FD-462C-A58B-E69378AF844D}" type="slidenum">
              <a:rPr lang="ro-RO" smtClean="0"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872A2-12B3-48A2-ABBC-AD3EC5B24BEC}" type="datetimeFigureOut">
              <a:rPr lang="ro-RO" smtClean="0"/>
              <a:t>14.12.2020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FD09B-59FD-462C-A58B-E69378AF844D}" type="slidenum">
              <a:rPr lang="ro-RO" smtClean="0"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o-R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o-R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872A2-12B3-48A2-ABBC-AD3EC5B24BEC}" type="datetimeFigureOut">
              <a:rPr lang="ro-RO" smtClean="0"/>
              <a:t>14.12.2020</a:t>
            </a:fld>
            <a:endParaRPr lang="ro-R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FD09B-59FD-462C-A58B-E69378AF844D}" type="slidenum">
              <a:rPr lang="ro-RO" smtClean="0"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o-R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o-R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872A2-12B3-48A2-ABBC-AD3EC5B24BEC}" type="datetimeFigureOut">
              <a:rPr lang="ro-RO" smtClean="0"/>
              <a:t>14.12.2020</a:t>
            </a:fld>
            <a:endParaRPr lang="ro-R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FD09B-59FD-462C-A58B-E69378AF844D}" type="slidenum">
              <a:rPr lang="ro-RO" smtClean="0"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872A2-12B3-48A2-ABBC-AD3EC5B24BEC}" type="datetimeFigureOut">
              <a:rPr lang="ro-RO" smtClean="0"/>
              <a:t>14.12.2020</a:t>
            </a:fld>
            <a:endParaRPr lang="ro-R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FD09B-59FD-462C-A58B-E69378AF844D}" type="slidenum">
              <a:rPr lang="ro-RO" smtClean="0"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872A2-12B3-48A2-ABBC-AD3EC5B24BEC}" type="datetimeFigureOut">
              <a:rPr lang="ro-RO" smtClean="0"/>
              <a:t>14.12.2020</a:t>
            </a:fld>
            <a:endParaRPr lang="ro-R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FD09B-59FD-462C-A58B-E69378AF844D}" type="slidenum">
              <a:rPr lang="ro-RO" smtClean="0"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o-R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872A2-12B3-48A2-ABBC-AD3EC5B24BEC}" type="datetimeFigureOut">
              <a:rPr lang="ro-RO" smtClean="0"/>
              <a:t>14.12.2020</a:t>
            </a:fld>
            <a:endParaRPr lang="ro-R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FD09B-59FD-462C-A58B-E69378AF844D}" type="slidenum">
              <a:rPr lang="ro-RO" smtClean="0"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o-R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872A2-12B3-48A2-ABBC-AD3EC5B24BEC}" type="datetimeFigureOut">
              <a:rPr lang="ro-RO" smtClean="0"/>
              <a:t>14.12.2020</a:t>
            </a:fld>
            <a:endParaRPr lang="ro-R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FD09B-59FD-462C-A58B-E69378AF844D}" type="slidenum">
              <a:rPr lang="ro-RO" smtClean="0"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o-R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872A2-12B3-48A2-ABBC-AD3EC5B24BEC}" type="datetimeFigureOut">
              <a:rPr lang="ro-RO" smtClean="0"/>
              <a:t>14.12.2020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FD09B-59FD-462C-A58B-E69378AF844D}" type="slidenum">
              <a:rPr lang="ro-RO" smtClean="0"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o-R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872A2-12B3-48A2-ABBC-AD3EC5B24BEC}" type="datetimeFigureOut">
              <a:rPr lang="ro-RO" smtClean="0"/>
              <a:t>14.12.2020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FD09B-59FD-462C-A58B-E69378AF844D}" type="slidenum">
              <a:rPr lang="ro-RO" smtClean="0"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o-R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0872A2-12B3-48A2-ABBC-AD3EC5B24BEC}" type="datetimeFigureOut">
              <a:rPr lang="ro-RO" smtClean="0"/>
              <a:t>14.12.2020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AFD09B-59FD-462C-A58B-E69378AF844D}" type="slidenum">
              <a:rPr lang="ro-RO" smtClean="0"/>
              <a:t>‹#›</a:t>
            </a:fld>
            <a:endParaRPr lang="ro-R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o-R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oldovenii.md/section/228/content/796" TargetMode="External"/><Relationship Id="rId2" Type="http://schemas.openxmlformats.org/officeDocument/2006/relationships/hyperlink" Target="http://www.wikipedia.ro/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Sungha\Desktop\histor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43200" y="2971800"/>
            <a:ext cx="4038600" cy="12954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100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</a:t>
            </a:r>
            <a:r>
              <a:rPr lang="ro-RO" sz="3100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Formarea conştiinţei </a:t>
            </a:r>
            <a:r>
              <a:rPr lang="en-US" sz="3100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sz="3100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istorice</a:t>
            </a:r>
            <a:br>
              <a:rPr lang="en-US" dirty="0"/>
            </a:b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338744" y="0"/>
            <a:ext cx="1079334" cy="6858000"/>
          </a:xfrm>
          <a:prstGeom prst="rect">
            <a:avLst/>
          </a:prstGeom>
          <a:noFill/>
        </p:spPr>
        <p:txBody>
          <a:bodyPr vert="wordArtVert" wrap="square" lIns="91440" tIns="45720" rIns="91440" bIns="45720" anchor="ctr">
            <a:spAutoFit/>
          </a:bodyPr>
          <a:lstStyle/>
          <a:p>
            <a:pPr algn="ctr"/>
            <a:r>
              <a:rPr lang="en-US" sz="5400" i="1" cap="none" spc="100" dirty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CUPRINS</a:t>
            </a: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057400" y="1676400"/>
            <a:ext cx="6400800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AU" sz="2800" b="0" u="none" strike="noStrike" cap="none" normalizeH="0" baseline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Con</a:t>
            </a:r>
            <a:r>
              <a:rPr kumimoji="0" lang="ro-RO" sz="2800" b="0" u="none" strike="noStrike" cap="none" normalizeH="0" baseline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ş</a:t>
            </a:r>
            <a:r>
              <a:rPr kumimoji="0" lang="en-AU" sz="2800" b="0" u="none" strike="noStrike" cap="none" normalizeH="0" baseline="0" dirty="0" err="1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tiin</a:t>
            </a:r>
            <a:r>
              <a:rPr kumimoji="0" lang="ro-RO" sz="2800" b="0" u="none" strike="noStrike" cap="none" normalizeH="0" baseline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ţ</a:t>
            </a:r>
            <a:r>
              <a:rPr kumimoji="0" lang="en-AU" sz="2800" b="0" u="none" strike="noStrike" cap="none" normalizeH="0" baseline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 </a:t>
            </a:r>
            <a:r>
              <a:rPr kumimoji="0" lang="en-AU" sz="2800" b="0" u="none" strike="noStrike" cap="none" normalizeH="0" baseline="0" dirty="0" err="1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istoric</a:t>
            </a:r>
            <a:r>
              <a:rPr kumimoji="0" lang="ro-RO" sz="2800" b="0" u="none" strike="noStrike" cap="none" normalizeH="0" baseline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ă</a:t>
            </a:r>
            <a:endParaRPr kumimoji="0" lang="en-US" sz="2800" b="0" u="none" strike="noStrike" cap="none" normalizeH="0" baseline="0" dirty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AU" sz="2800" b="0" u="none" strike="noStrike" cap="none" normalizeH="0" baseline="0" dirty="0" err="1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Grigore</a:t>
            </a:r>
            <a:r>
              <a:rPr kumimoji="0" lang="en-AU" sz="2800" b="0" u="none" strike="noStrike" cap="none" normalizeH="0" baseline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AU" sz="2800" b="0" u="none" strike="noStrike" cap="none" normalizeH="0" baseline="0" dirty="0" err="1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Ureche</a:t>
            </a:r>
            <a:endParaRPr kumimoji="0" lang="en-US" sz="2800" b="0" u="none" strike="noStrike" cap="none" normalizeH="0" baseline="0" dirty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AU" sz="2800" b="0" u="none" strike="noStrike" cap="none" normalizeH="0" baseline="0" dirty="0" err="1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Miron</a:t>
            </a:r>
            <a:r>
              <a:rPr kumimoji="0" lang="en-AU" sz="2800" b="0" u="none" strike="noStrike" cap="none" normalizeH="0" baseline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AU" sz="2800" b="0" u="none" strike="noStrike" cap="none" normalizeH="0" baseline="0" dirty="0" err="1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Costin</a:t>
            </a:r>
            <a:endParaRPr kumimoji="0" lang="en-US" sz="2800" b="0" u="none" strike="noStrike" cap="none" normalizeH="0" baseline="0" dirty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AU" sz="2800" b="0" u="none" strike="noStrike" cap="none" normalizeH="0" baseline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Ion </a:t>
            </a:r>
            <a:r>
              <a:rPr kumimoji="0" lang="en-AU" sz="2800" b="0" u="none" strike="noStrike" cap="none" normalizeH="0" baseline="0" dirty="0" err="1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Neculce</a:t>
            </a:r>
            <a:endParaRPr kumimoji="0" lang="ro-RO" sz="2800" b="0" u="none" strike="noStrike" cap="none" normalizeH="0" baseline="0" dirty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ro-RO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Importanţa marilor cronicari români</a:t>
            </a:r>
            <a:endParaRPr kumimoji="0" lang="en-US" sz="2800" b="0" u="none" strike="noStrike" cap="none" normalizeH="0" baseline="0" dirty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AU" sz="2800" b="0" u="none" strike="noStrike" cap="none" normalizeH="0" baseline="0" dirty="0" err="1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Caracterizarea</a:t>
            </a:r>
            <a:r>
              <a:rPr kumimoji="0" lang="en-AU" sz="2800" b="0" u="none" strike="noStrike" cap="none" normalizeH="0" baseline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AU" sz="2800" b="0" u="none" strike="noStrike" cap="none" normalizeH="0" baseline="0" dirty="0" err="1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lui</a:t>
            </a:r>
            <a:r>
              <a:rPr kumimoji="0" lang="en-AU" sz="2800" b="0" u="none" strike="noStrike" cap="none" normalizeH="0" baseline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o-RO" sz="2800" b="0" u="none" strike="noStrike" cap="none" normalizeH="0" baseline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Ş</a:t>
            </a:r>
            <a:r>
              <a:rPr kumimoji="0" lang="en-AU" sz="2800" b="0" u="none" strike="noStrike" cap="none" normalizeH="0" baseline="0" dirty="0" err="1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tefan</a:t>
            </a:r>
            <a:r>
              <a:rPr kumimoji="0" lang="en-AU" sz="2800" b="0" u="none" strike="noStrike" cap="none" normalizeH="0" baseline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AU" sz="2800" b="0" u="none" strike="noStrike" cap="none" normalizeH="0" baseline="0" dirty="0" err="1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cel</a:t>
            </a:r>
            <a:r>
              <a:rPr kumimoji="0" lang="en-AU" sz="2800" b="0" u="none" strike="noStrike" cap="none" normalizeH="0" baseline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Mare dup</a:t>
            </a:r>
            <a:r>
              <a:rPr kumimoji="0" lang="ro-RO" sz="2800" b="0" u="none" strike="noStrike" cap="none" normalizeH="0" baseline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ă</a:t>
            </a:r>
            <a:r>
              <a:rPr kumimoji="0" lang="en-AU" sz="2800" b="0" u="none" strike="noStrike" cap="none" normalizeH="0" baseline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,,</a:t>
            </a:r>
            <a:r>
              <a:rPr kumimoji="0" lang="en-AU" sz="2800" b="0" u="none" strike="noStrike" cap="none" normalizeH="0" baseline="0" dirty="0" err="1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Letopise</a:t>
            </a:r>
            <a:r>
              <a:rPr kumimoji="0" lang="ro-RO" sz="2800" b="0" u="none" strike="noStrike" cap="none" normalizeH="0" baseline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ţ</a:t>
            </a:r>
            <a:r>
              <a:rPr kumimoji="0" lang="en-AU" sz="2800" b="0" u="none" strike="noStrike" cap="none" normalizeH="0" baseline="0" dirty="0" err="1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ul</a:t>
            </a:r>
            <a:r>
              <a:rPr kumimoji="0" lang="en-AU" sz="2800" b="0" u="none" strike="noStrike" cap="none" normalizeH="0" baseline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o-RO" sz="2800" b="0" u="none" strike="noStrike" cap="none" normalizeH="0" baseline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Ţă</a:t>
            </a:r>
            <a:r>
              <a:rPr kumimoji="0" lang="en-AU" sz="2800" b="0" u="none" strike="noStrike" cap="none" normalizeH="0" baseline="0" dirty="0" err="1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rii</a:t>
            </a:r>
            <a:r>
              <a:rPr kumimoji="0" lang="en-AU" sz="2800" b="0" u="none" strike="noStrike" cap="none" normalizeH="0" baseline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AU" sz="2800" b="0" u="none" strike="noStrike" cap="none" normalizeH="0" baseline="0" dirty="0" err="1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Moldovei</a:t>
            </a:r>
            <a:r>
              <a:rPr kumimoji="0" lang="en-AU" sz="2800" b="0" u="none" strike="noStrike" cap="none" normalizeH="0" baseline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”, de </a:t>
            </a:r>
            <a:r>
              <a:rPr kumimoji="0" lang="en-AU" sz="2800" b="0" u="none" strike="noStrike" cap="none" normalizeH="0" baseline="0" dirty="0" err="1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G.Ureche</a:t>
            </a:r>
            <a:endParaRPr kumimoji="0" lang="en-US" sz="2800" b="0" u="none" strike="noStrike" cap="none" normalizeH="0" baseline="0" dirty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AU" sz="2800" b="0" u="none" strike="noStrike" cap="none" normalizeH="0" baseline="0" dirty="0" err="1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Zidirea</a:t>
            </a:r>
            <a:r>
              <a:rPr kumimoji="0" lang="en-AU" sz="2800" b="0" u="none" strike="noStrike" cap="none" normalizeH="0" baseline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m</a:t>
            </a:r>
            <a:r>
              <a:rPr kumimoji="0" lang="ro-RO" sz="2800" b="0" u="none" strike="noStrike" cap="none" normalizeH="0" baseline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ă</a:t>
            </a:r>
            <a:r>
              <a:rPr kumimoji="0" lang="en-AU" sz="2800" b="0" u="none" strike="noStrike" cap="none" normalizeH="0" baseline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</a:t>
            </a:r>
            <a:r>
              <a:rPr kumimoji="0" lang="ro-RO" sz="2800" b="0" u="none" strike="noStrike" cap="none" normalizeH="0" baseline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ă</a:t>
            </a:r>
            <a:r>
              <a:rPr kumimoji="0" lang="en-AU" sz="2800" b="0" u="none" strike="noStrike" cap="none" normalizeH="0" baseline="0" dirty="0" err="1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stirii</a:t>
            </a:r>
            <a:r>
              <a:rPr kumimoji="0" lang="en-AU" sz="2800" b="0" u="none" strike="noStrike" cap="none" normalizeH="0" baseline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AU" sz="2800" b="0" u="none" strike="noStrike" cap="none" normalizeH="0" baseline="0" dirty="0" err="1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Putnei</a:t>
            </a:r>
            <a:r>
              <a:rPr kumimoji="0" lang="en-AU" sz="2800" b="0" u="none" strike="noStrike" cap="none" normalizeH="0" baseline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,,O </a:t>
            </a:r>
            <a:r>
              <a:rPr kumimoji="0" lang="en-AU" sz="2800" b="0" u="none" strike="noStrike" cap="none" normalizeH="0" baseline="0" dirty="0" err="1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sam</a:t>
            </a:r>
            <a:r>
              <a:rPr kumimoji="0" lang="ro-RO" sz="2800" b="0" u="none" strike="noStrike" cap="none" normalizeH="0" baseline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ă</a:t>
            </a:r>
            <a:r>
              <a:rPr kumimoji="0" lang="en-AU" sz="2800" b="0" u="none" strike="noStrike" cap="none" normalizeH="0" baseline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de </a:t>
            </a:r>
            <a:r>
              <a:rPr kumimoji="0" lang="en-AU" sz="2800" b="0" u="none" strike="noStrike" cap="none" normalizeH="0" baseline="0" dirty="0" err="1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cuvinte</a:t>
            </a:r>
            <a:r>
              <a:rPr kumimoji="0" lang="en-AU" sz="2800" b="0" u="none" strike="noStrike" cap="none" normalizeH="0" baseline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”, de  Ion </a:t>
            </a:r>
            <a:r>
              <a:rPr kumimoji="0" lang="en-AU" sz="2800" b="0" u="none" strike="noStrike" cap="none" normalizeH="0" baseline="0" dirty="0" err="1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Neculce</a:t>
            </a:r>
            <a:endParaRPr kumimoji="0" lang="en-US" sz="2800" b="0" u="none" strike="noStrike" cap="none" normalizeH="0" baseline="0" dirty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AU" sz="2800" b="0" u="none" strike="noStrike" cap="none" normalizeH="0" baseline="0" dirty="0" err="1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Bibliografie</a:t>
            </a:r>
            <a:endParaRPr kumimoji="0" lang="en-AU" sz="2800" b="0" u="none" strike="noStrike" cap="none" normalizeH="0" baseline="0" dirty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Gabriela\Desktop\discipline-scroll-1.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76800" y="4343400"/>
            <a:ext cx="4267200" cy="25146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i="1" u="sng" dirty="0">
                <a:latin typeface="Times New Roman" pitchFamily="18" charset="0"/>
                <a:cs typeface="Times New Roman" pitchFamily="18" charset="0"/>
              </a:rPr>
              <a:t>Con</a:t>
            </a:r>
            <a:r>
              <a:rPr lang="ro-RO" sz="6600" i="1" u="sng" dirty="0"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en-US" sz="6600" i="1" u="sng" dirty="0" err="1">
                <a:latin typeface="Times New Roman" pitchFamily="18" charset="0"/>
                <a:cs typeface="Times New Roman" pitchFamily="18" charset="0"/>
              </a:rPr>
              <a:t>tiin</a:t>
            </a:r>
            <a:r>
              <a:rPr lang="ro-RO" sz="6600" i="1" u="sng" dirty="0">
                <a:latin typeface="Times New Roman" pitchFamily="18" charset="0"/>
                <a:cs typeface="Times New Roman" pitchFamily="18" charset="0"/>
              </a:rPr>
              <a:t>ţ</a:t>
            </a:r>
            <a:r>
              <a:rPr lang="en-US" sz="6600" i="1" u="sng" dirty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en-US" sz="6600" i="1" u="sng" dirty="0" err="1">
                <a:latin typeface="Times New Roman" pitchFamily="18" charset="0"/>
                <a:cs typeface="Times New Roman" pitchFamily="18" charset="0"/>
              </a:rPr>
              <a:t>istoric</a:t>
            </a:r>
            <a:r>
              <a:rPr lang="ro-RO" sz="6600" i="1" u="sng" dirty="0">
                <a:latin typeface="Times New Roman" pitchFamily="18" charset="0"/>
                <a:cs typeface="Times New Roman" pitchFamily="18" charset="0"/>
              </a:rPr>
              <a:t>ă</a:t>
            </a:r>
            <a:endParaRPr lang="en-US" sz="6600" i="1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905000"/>
            <a:ext cx="8229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en-US" sz="28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Conştiinţa</a:t>
            </a:r>
            <a:r>
              <a:rPr lang="en-US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istorică</a:t>
            </a:r>
            <a:r>
              <a:rPr lang="en-US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se </a:t>
            </a:r>
            <a:r>
              <a:rPr lang="en-US" sz="28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naşte</a:t>
            </a:r>
            <a:r>
              <a:rPr lang="en-US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din </a:t>
            </a:r>
            <a:r>
              <a:rPr lang="en-US" sz="28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încercarea</a:t>
            </a:r>
            <a:r>
              <a:rPr lang="en-US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de a </a:t>
            </a:r>
            <a:r>
              <a:rPr lang="en-US" sz="28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construi</a:t>
            </a:r>
            <a:r>
              <a:rPr lang="en-US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identitatea</a:t>
            </a:r>
            <a:r>
              <a:rPr lang="en-US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unui</a:t>
            </a:r>
            <a:r>
              <a:rPr lang="en-US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popor</a:t>
            </a:r>
            <a:r>
              <a:rPr lang="en-US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a </a:t>
            </a:r>
            <a:r>
              <a:rPr lang="en-US" sz="28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unei</a:t>
            </a:r>
            <a:r>
              <a:rPr lang="en-US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naţiuni</a:t>
            </a:r>
            <a:r>
              <a:rPr lang="en-US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prin</a:t>
            </a:r>
            <a:r>
              <a:rPr lang="en-US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raportare</a:t>
            </a:r>
            <a:r>
              <a:rPr lang="en-US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la </a:t>
            </a:r>
            <a:r>
              <a:rPr lang="en-US" sz="28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alte</a:t>
            </a:r>
            <a:r>
              <a:rPr lang="en-US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popoare</a:t>
            </a:r>
            <a:r>
              <a:rPr lang="en-US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la </a:t>
            </a:r>
            <a:r>
              <a:rPr lang="en-US" sz="28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alte</a:t>
            </a:r>
            <a:r>
              <a:rPr lang="en-US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naţiuni</a:t>
            </a:r>
            <a:r>
              <a:rPr lang="en-US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8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Câteva</a:t>
            </a:r>
            <a:r>
              <a:rPr lang="en-US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dimensiuni</a:t>
            </a:r>
            <a:r>
              <a:rPr lang="en-US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specifice</a:t>
            </a:r>
            <a:r>
              <a:rPr lang="en-US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acestei</a:t>
            </a:r>
            <a:r>
              <a:rPr lang="en-US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raportări</a:t>
            </a:r>
            <a:r>
              <a:rPr lang="en-US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sunt</a:t>
            </a:r>
            <a:r>
              <a:rPr lang="en-US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28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situarea</a:t>
            </a:r>
            <a:r>
              <a:rPr lang="en-US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în</a:t>
            </a:r>
            <a:r>
              <a:rPr lang="en-US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timp</a:t>
            </a:r>
            <a:r>
              <a:rPr lang="en-US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şi</a:t>
            </a:r>
            <a:r>
              <a:rPr lang="en-US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în</a:t>
            </a:r>
            <a:r>
              <a:rPr lang="en-US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spaţiu</a:t>
            </a:r>
            <a:r>
              <a:rPr lang="en-US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evenimentele</a:t>
            </a:r>
            <a:r>
              <a:rPr lang="en-US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istorice</a:t>
            </a:r>
            <a:r>
              <a:rPr lang="en-US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limba</a:t>
            </a:r>
            <a:r>
              <a:rPr lang="en-US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cultura</a:t>
            </a:r>
            <a:r>
              <a:rPr lang="en-US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şi</a:t>
            </a:r>
            <a:r>
              <a:rPr lang="en-US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civilizaţia</a:t>
            </a:r>
            <a:r>
              <a:rPr lang="en-US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mentalităţile</a:t>
            </a:r>
            <a:r>
              <a:rPr lang="en-US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>
              <a:buNone/>
            </a:pPr>
            <a:r>
              <a:rPr lang="en-US" sz="3500" dirty="0">
                <a:latin typeface="Comic Sans MS" pitchFamily="66" charset="0"/>
              </a:rPr>
              <a:t> 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Gabriela\Desktop\Grafica-penita-su-laviu-pe-hartie-colo-pana-mea-18838.jpg"/>
          <p:cNvPicPr>
            <a:picLocks noChangeAspect="1" noChangeArrowheads="1"/>
          </p:cNvPicPr>
          <p:nvPr/>
        </p:nvPicPr>
        <p:blipFill>
          <a:blip r:embed="rId2" cstate="print">
            <a:grayscl/>
            <a:lum bright="20000"/>
          </a:blip>
          <a:srcRect/>
          <a:stretch>
            <a:fillRect/>
          </a:stretch>
        </p:blipFill>
        <p:spPr bwMode="auto">
          <a:xfrm>
            <a:off x="4800600" y="4191000"/>
            <a:ext cx="3727491" cy="24384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28600"/>
            <a:ext cx="7162800" cy="6096000"/>
          </a:xfrm>
        </p:spPr>
        <p:txBody>
          <a:bodyPr anchor="ctr">
            <a:normAutofit/>
          </a:bodyPr>
          <a:lstStyle/>
          <a:p>
            <a:pPr marL="596646" indent="-514350" algn="just">
              <a:buNone/>
            </a:pPr>
            <a:r>
              <a:rPr lang="en-US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o-RO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Î</a:t>
            </a:r>
            <a:r>
              <a:rPr lang="en-US" sz="24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ncep</a:t>
            </a:r>
            <a:r>
              <a:rPr lang="ro-RO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â</a:t>
            </a:r>
            <a:r>
              <a:rPr lang="en-US" sz="24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nd</a:t>
            </a:r>
            <a:r>
              <a:rPr lang="en-US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cu </a:t>
            </a:r>
            <a:r>
              <a:rPr lang="en-US" sz="24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secolul</a:t>
            </a:r>
            <a:r>
              <a:rPr lang="en-US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al XVII -lea, </a:t>
            </a:r>
            <a:r>
              <a:rPr lang="en-US" sz="24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destinul</a:t>
            </a:r>
            <a:r>
              <a:rPr lang="en-US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culturii</a:t>
            </a:r>
            <a:r>
              <a:rPr lang="en-US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rom</a:t>
            </a:r>
            <a:r>
              <a:rPr lang="ro-RO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â</a:t>
            </a:r>
            <a:r>
              <a:rPr lang="en-US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ne</a:t>
            </a:r>
            <a:r>
              <a:rPr lang="ro-RO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en-US" sz="24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ti</a:t>
            </a:r>
            <a:r>
              <a:rPr lang="en-US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nu </a:t>
            </a:r>
            <a:r>
              <a:rPr lang="en-US" sz="24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mai</a:t>
            </a:r>
            <a:r>
              <a:rPr lang="en-US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ţ</a:t>
            </a:r>
            <a:r>
              <a:rPr lang="en-US" sz="24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ine</a:t>
            </a:r>
            <a:r>
              <a:rPr lang="en-US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exclusiv</a:t>
            </a:r>
            <a:r>
              <a:rPr lang="en-US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de via</a:t>
            </a:r>
            <a:r>
              <a:rPr lang="ro-RO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ţ</a:t>
            </a:r>
            <a:r>
              <a:rPr lang="en-US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en-US" sz="24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religioas</a:t>
            </a:r>
            <a:r>
              <a:rPr lang="ro-RO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sz="24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en-US" sz="24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de </a:t>
            </a:r>
            <a:r>
              <a:rPr lang="en-US" sz="24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activitatea</a:t>
            </a:r>
            <a:r>
              <a:rPr lang="en-US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mitropoli</a:t>
            </a:r>
            <a:r>
              <a:rPr lang="ro-RO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ţ</a:t>
            </a:r>
            <a:r>
              <a:rPr lang="en-US" sz="24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ilor</a:t>
            </a:r>
            <a:r>
              <a:rPr lang="en-US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sau</a:t>
            </a:r>
            <a:r>
              <a:rPr lang="en-US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a c</a:t>
            </a:r>
            <a:r>
              <a:rPr lang="ro-RO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lug</a:t>
            </a:r>
            <a:r>
              <a:rPr lang="ro-RO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sz="24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rilor</a:t>
            </a:r>
            <a:r>
              <a:rPr lang="en-US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 At</a:t>
            </a:r>
            <a:r>
              <a:rPr lang="ro-RO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â</a:t>
            </a:r>
            <a:r>
              <a:rPr lang="en-US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 </a:t>
            </a:r>
            <a:r>
              <a:rPr lang="ro-RO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î</a:t>
            </a:r>
            <a:r>
              <a:rPr lang="en-US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n Moldova c</a:t>
            </a:r>
            <a:r>
              <a:rPr lang="ro-RO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â</a:t>
            </a:r>
            <a:r>
              <a:rPr lang="en-US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 </a:t>
            </a:r>
            <a:r>
              <a:rPr lang="ro-RO" sz="24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en-US" sz="24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î</a:t>
            </a:r>
            <a:r>
              <a:rPr lang="en-US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n </a:t>
            </a:r>
            <a:r>
              <a:rPr lang="en-US" sz="24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Muntenia</a:t>
            </a:r>
            <a:r>
              <a:rPr lang="en-US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actul</a:t>
            </a:r>
            <a:r>
              <a:rPr lang="en-US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de </a:t>
            </a:r>
            <a:r>
              <a:rPr lang="en-US" sz="24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cultur</a:t>
            </a:r>
            <a:r>
              <a:rPr lang="ro-RO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î</a:t>
            </a:r>
            <a:r>
              <a:rPr lang="en-US" sz="24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nceteaz</a:t>
            </a:r>
            <a:r>
              <a:rPr lang="ro-RO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a </a:t>
            </a:r>
            <a:r>
              <a:rPr lang="en-US" sz="24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mai</a:t>
            </a:r>
            <a:r>
              <a:rPr lang="en-US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fi</a:t>
            </a:r>
            <a:r>
              <a:rPr lang="en-US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concentrat</a:t>
            </a:r>
            <a:r>
              <a:rPr lang="en-US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exclusiv</a:t>
            </a:r>
            <a:r>
              <a:rPr lang="en-US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î</a:t>
            </a:r>
            <a:r>
              <a:rPr lang="en-US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n </a:t>
            </a:r>
            <a:r>
              <a:rPr lang="en-US" sz="24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jurul</a:t>
            </a:r>
            <a:r>
              <a:rPr lang="en-US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m</a:t>
            </a:r>
            <a:r>
              <a:rPr lang="ro-RO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n</a:t>
            </a:r>
            <a:r>
              <a:rPr lang="ro-RO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sz="24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stirilor</a:t>
            </a:r>
            <a:r>
              <a:rPr lang="en-US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sz="24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en-US" sz="24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al </a:t>
            </a:r>
            <a:r>
              <a:rPr lang="en-US" sz="24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bisericilor</a:t>
            </a:r>
            <a:r>
              <a:rPr lang="en-US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Prin</a:t>
            </a:r>
            <a:r>
              <a:rPr lang="en-US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influen</a:t>
            </a:r>
            <a:r>
              <a:rPr lang="ro-RO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ţ</a:t>
            </a:r>
            <a:r>
              <a:rPr lang="en-US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en-US" sz="24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ideilor</a:t>
            </a:r>
            <a:r>
              <a:rPr lang="en-US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umaniste</a:t>
            </a:r>
            <a:r>
              <a:rPr lang="en-US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boierii</a:t>
            </a:r>
            <a:r>
              <a:rPr lang="en-US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lumina</a:t>
            </a:r>
            <a:r>
              <a:rPr lang="ro-RO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ţ</a:t>
            </a:r>
            <a:r>
              <a:rPr lang="en-US" sz="24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î</a:t>
            </a:r>
            <a:r>
              <a:rPr lang="en-US" sz="24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ncearc</a:t>
            </a:r>
            <a:r>
              <a:rPr lang="ro-RO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s</a:t>
            </a:r>
            <a:r>
              <a:rPr lang="ro-RO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recupereze</a:t>
            </a:r>
            <a:r>
              <a:rPr lang="en-US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trecutul</a:t>
            </a:r>
            <a:r>
              <a:rPr lang="en-US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istoric</a:t>
            </a:r>
            <a:r>
              <a:rPr lang="en-US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pentru</a:t>
            </a:r>
            <a:r>
              <a:rPr lang="en-US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a nu fi “</a:t>
            </a:r>
            <a:r>
              <a:rPr lang="ro-RO" sz="24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î</a:t>
            </a:r>
            <a:r>
              <a:rPr lang="en-US" sz="24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necat</a:t>
            </a:r>
            <a:r>
              <a:rPr lang="en-US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î</a:t>
            </a:r>
            <a:r>
              <a:rPr lang="en-US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n </a:t>
            </a:r>
            <a:r>
              <a:rPr lang="en-US" sz="24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uitare</a:t>
            </a:r>
            <a:r>
              <a:rPr lang="en-US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”.</a:t>
            </a:r>
            <a:r>
              <a:rPr lang="ro-RO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Î</a:t>
            </a:r>
            <a:r>
              <a:rPr lang="en-US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n </a:t>
            </a:r>
            <a:r>
              <a:rPr lang="en-US" sz="24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operele</a:t>
            </a:r>
            <a:r>
              <a:rPr lang="en-US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lor</a:t>
            </a:r>
            <a:r>
              <a:rPr lang="en-US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istoriografice,ei</a:t>
            </a:r>
            <a:r>
              <a:rPr lang="en-US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vor</a:t>
            </a:r>
            <a:r>
              <a:rPr lang="en-US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demonstra</a:t>
            </a:r>
            <a:r>
              <a:rPr lang="en-US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pentru</a:t>
            </a:r>
            <a:r>
              <a:rPr lang="en-US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prima </a:t>
            </a:r>
            <a:r>
              <a:rPr lang="en-US" sz="24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dat</a:t>
            </a:r>
            <a:r>
              <a:rPr lang="ro-RO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ideea</a:t>
            </a:r>
            <a:r>
              <a:rPr lang="en-US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unit</a:t>
            </a:r>
            <a:r>
              <a:rPr lang="ro-RO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ăţ</a:t>
            </a:r>
            <a:r>
              <a:rPr lang="en-US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ii de </a:t>
            </a:r>
            <a:r>
              <a:rPr lang="en-US" sz="24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neam</a:t>
            </a:r>
            <a:r>
              <a:rPr lang="en-US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sz="24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en-US" sz="24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de limb</a:t>
            </a:r>
            <a:r>
              <a:rPr lang="ro-RO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a </a:t>
            </a:r>
            <a:r>
              <a:rPr lang="en-US" sz="24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rom</a:t>
            </a:r>
            <a:r>
              <a:rPr lang="ro-RO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â</a:t>
            </a:r>
            <a:r>
              <a:rPr lang="en-US" sz="24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nilor</a:t>
            </a:r>
            <a:r>
              <a:rPr lang="en-US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04800" y="0"/>
            <a:ext cx="2298408" cy="6858000"/>
          </a:xfrm>
        </p:spPr>
        <p:txBody>
          <a:bodyPr vert="wordArtVert" anchor="ctr">
            <a:noAutofit/>
          </a:bodyPr>
          <a:lstStyle/>
          <a:p>
            <a:pPr>
              <a:lnSpc>
                <a:spcPct val="200000"/>
              </a:lnSpc>
            </a:pPr>
            <a:r>
              <a:rPr lang="en-US" b="0" i="1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Cronicari</a:t>
            </a:r>
            <a:r>
              <a:rPr lang="en-US" b="0" i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0" i="1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Moldoveni</a:t>
            </a:r>
            <a:endParaRPr lang="en-US" b="0" i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62200" y="152400"/>
            <a:ext cx="2232212" cy="3429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6350" stA="50000" endA="300" endPos="55500" dist="101600" dir="5400000" sy="-100000" algn="bl" rotWithShape="0"/>
          </a:effec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29400" y="152400"/>
            <a:ext cx="2408275" cy="3429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6350" stA="50000" endA="300" endPos="55500" dist="101600" dir="5400000" sy="-100000" algn="bl" rotWithShape="0"/>
          </a:effec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1905000"/>
            <a:ext cx="2133600" cy="31051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  <a:reflection blurRad="6350" stA="50000" endA="275" endPos="40000" dist="101600" dir="5400000" sy="-100000" algn="bl" rotWithShape="0"/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90600" y="0"/>
            <a:ext cx="7848600" cy="1832082"/>
          </a:xfrm>
        </p:spPr>
        <p:txBody>
          <a:bodyPr anchor="ctr">
            <a:normAutofit fontScale="90000"/>
          </a:bodyPr>
          <a:lstStyle/>
          <a:p>
            <a:pPr algn="ctr"/>
            <a:r>
              <a:rPr lang="en-US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Grigore</a:t>
            </a:r>
            <a:r>
              <a:rPr lang="en-US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Ureche</a:t>
            </a:r>
            <a:br>
              <a:rPr lang="en-US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en-US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(1590-1647)</a:t>
            </a:r>
            <a:br>
              <a:rPr lang="en-US" dirty="0"/>
            </a:br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381000" y="1524000"/>
            <a:ext cx="8305800" cy="5105400"/>
          </a:xfrm>
        </p:spPr>
        <p:txBody>
          <a:bodyPr>
            <a:normAutofit fontScale="85000" lnSpcReduction="10000"/>
          </a:bodyPr>
          <a:lstStyle/>
          <a:p>
            <a:pPr algn="just"/>
            <a:r>
              <a:rPr lang="ro-MO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Narator fără podoabe retorice, sobru, excelând mai ales în observația morală, în schițarea din câteva linii a unui portret (de exemplu portretul voievodului Ștefan cel Mare) sau în prezentarea unor tablouri simple, asemănătore gravurilor sau stampelor, ori în reproducerea cuvintelor memorabile care definesc un erou, de pildă a faimoaselor cuvinte rostite de voievodul Alexandru Lăpușneanu, când vine să ia tronul împotriva voinței boierilor : </a:t>
            </a:r>
            <a:r>
              <a:rPr lang="en-US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,,</a:t>
            </a:r>
            <a:r>
              <a:rPr lang="ro-MO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De nu mă vor, eu îi voi pre ei și de nu mă iubesc, eu îi iubesc pre dânșii”, sau cuvintele aceluiași pe patul de moarte, când adversarii voiau să-l călugărească cu forța :</a:t>
            </a:r>
            <a:r>
              <a:rPr lang="en-US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,,</a:t>
            </a:r>
            <a:r>
              <a:rPr lang="ro-MO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Zic să fie zis că de să va scula, va popi și el pre unii</a:t>
            </a:r>
            <a:r>
              <a:rPr lang="en-US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o-MO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”</a:t>
            </a:r>
            <a:endParaRPr lang="ro-RO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3400" y="117693"/>
            <a:ext cx="8001000" cy="71096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kumimoji="0" lang="ro-MO" sz="2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	Notațiile lui Grigore Ureche din Letopisețul Țării Moldovei de când s-au descălecat țara și de cursul anilor și de viața domnilor care scrie de la Dragoș-vodă până la Aron-vodă (1359-1594) sunt atât de agere în formularea lor laconică, încât scriitorii de mai târziu care s-au inspirat din opera lui n-au avut e schimbat nimic și n-au avut nevoie decât de puține adaosuri. Cronicarul Grigore Ureche a fost comparat pentru sobrietatea stilului cu istoricul latin Tacit. Un singur pasaj poate da o idee de exactitate și preciziunea notațiilor lui: </a:t>
            </a:r>
            <a:r>
              <a:rPr lang="en-US" sz="2400" i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,,</a:t>
            </a:r>
            <a:r>
              <a:rPr kumimoji="0" lang="ro-MO" sz="2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Domnind Pătru-vodă țara Moldovei, mare seacită s-au tâmplat  în țară, de au secat toate izvoarăle, văile, bălțile și unde mai nainte prindea peaște , acolo ara și piatră prin multe locuri au căzut, copacii au secat de seacită, dobitoacele n-au fostu avându ce paște vara, ci le-au fostu dărămând frunză. Și atâta prafu au fostu, cându să scornea vântu, cât s-au fostu stângându troieni la garduri și la gropi de pulbere ca de omet. Iar dispre toamnă deacă s-au pornitu ploi, au apucat de au crescut mohoară și cu acelea și-au fostu oprind sărăcimea foamea, că-i coprinsese pretitinderea foametea.”  </a:t>
            </a:r>
            <a:endParaRPr lang="ro-RO" sz="2400" i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09600"/>
            <a:ext cx="749808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Miron</a:t>
            </a:r>
            <a:r>
              <a:rPr lang="en-US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Costin</a:t>
            </a:r>
            <a:br>
              <a:rPr lang="en-US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en-US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(1633-1691)</a:t>
            </a:r>
            <a:br>
              <a:rPr lang="en-US" dirty="0"/>
            </a:b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marL="82550" indent="277813" algn="just">
              <a:buNone/>
            </a:pPr>
            <a:r>
              <a:rPr lang="ro-RO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3600" i="1" dirty="0" err="1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Cronicar</a:t>
            </a:r>
            <a:r>
              <a:rPr lang="en-US" sz="3600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de seam</a:t>
            </a:r>
            <a:r>
              <a:rPr lang="ro-RO" sz="3600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sz="3600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sz="3600" i="1" dirty="0" err="1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en-US" sz="3600" i="1" dirty="0" err="1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3600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sz="3600" i="1" dirty="0" err="1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î</a:t>
            </a:r>
            <a:r>
              <a:rPr lang="en-US" sz="3600" i="1" dirty="0" err="1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nalt</a:t>
            </a:r>
            <a:r>
              <a:rPr lang="en-US" sz="3600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dreg</a:t>
            </a:r>
            <a:r>
              <a:rPr lang="ro-RO" sz="3600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sz="3600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tor, poet </a:t>
            </a:r>
            <a:r>
              <a:rPr lang="ro-RO" sz="3600" i="1" dirty="0" err="1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en-US" sz="3600" i="1" dirty="0" err="1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3600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i="1" dirty="0" err="1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om</a:t>
            </a:r>
            <a:r>
              <a:rPr lang="en-US" sz="3600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de </a:t>
            </a:r>
            <a:r>
              <a:rPr lang="en-US" sz="3600" i="1" dirty="0" err="1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arme</a:t>
            </a:r>
            <a:r>
              <a:rPr lang="en-US" sz="3600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600" i="1" dirty="0" err="1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filozof</a:t>
            </a:r>
            <a:r>
              <a:rPr lang="en-US" sz="3600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sz="3600" i="1" dirty="0" err="1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en-US" sz="3600" i="1" dirty="0" err="1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3600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i="1" dirty="0" err="1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diplomnat</a:t>
            </a:r>
            <a:r>
              <a:rPr lang="en-US" sz="3600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fire </a:t>
            </a:r>
            <a:r>
              <a:rPr lang="en-US" sz="3600" i="1" dirty="0" err="1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plecat</a:t>
            </a:r>
            <a:r>
              <a:rPr lang="ro-RO" sz="3600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sz="3600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i="1" dirty="0" err="1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spre</a:t>
            </a:r>
            <a:r>
              <a:rPr lang="en-US" sz="3600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i="1" dirty="0" err="1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studii</a:t>
            </a:r>
            <a:r>
              <a:rPr lang="en-US" sz="3600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sz="3600" i="1" dirty="0" err="1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en-US" sz="3600" i="1" dirty="0" err="1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3600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i="1" dirty="0" err="1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prelungi</a:t>
            </a:r>
            <a:r>
              <a:rPr lang="en-US" sz="3600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i="1" dirty="0" err="1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lecturi</a:t>
            </a:r>
            <a:r>
              <a:rPr lang="en-US" sz="3600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a </a:t>
            </a:r>
            <a:r>
              <a:rPr lang="en-US" sz="3600" i="1" dirty="0" err="1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fost</a:t>
            </a:r>
            <a:r>
              <a:rPr lang="en-US" sz="3600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i="1" dirty="0" err="1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unul</a:t>
            </a:r>
            <a:r>
              <a:rPr lang="en-US" sz="3600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i="1" dirty="0" err="1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dintre</a:t>
            </a:r>
            <a:r>
              <a:rPr lang="en-US" sz="3600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i="1" dirty="0" err="1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cei</a:t>
            </a:r>
            <a:r>
              <a:rPr lang="en-US" sz="3600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i="1" dirty="0" err="1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mai</a:t>
            </a:r>
            <a:r>
              <a:rPr lang="en-US" sz="3600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i="1" dirty="0" err="1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importan</a:t>
            </a:r>
            <a:r>
              <a:rPr lang="ro-RO" sz="3600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ţ</a:t>
            </a:r>
            <a:r>
              <a:rPr lang="en-US" sz="3600" i="1" dirty="0" err="1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3600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i="1" dirty="0" err="1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reprezentan</a:t>
            </a:r>
            <a:r>
              <a:rPr lang="ro-RO" sz="3600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ţ</a:t>
            </a:r>
            <a:r>
              <a:rPr lang="en-US" sz="3600" i="1" dirty="0" err="1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3600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i="1" dirty="0" err="1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ai</a:t>
            </a:r>
            <a:r>
              <a:rPr lang="en-US" sz="3600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i="1" dirty="0" err="1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culturii</a:t>
            </a:r>
            <a:r>
              <a:rPr lang="en-US" sz="3600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i="1" dirty="0" err="1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medievale</a:t>
            </a:r>
            <a:r>
              <a:rPr lang="en-US" sz="3600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i="1" dirty="0" err="1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rom</a:t>
            </a:r>
            <a:r>
              <a:rPr lang="ro-RO" sz="3600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â</a:t>
            </a:r>
            <a:r>
              <a:rPr lang="en-US" sz="3600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ne</a:t>
            </a:r>
            <a:r>
              <a:rPr lang="ro-RO" sz="3600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şt</a:t>
            </a:r>
            <a:r>
              <a:rPr lang="en-US" sz="3600" i="1" dirty="0" err="1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3600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sz="3600" i="1" dirty="0" err="1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en-US" sz="3600" i="1" dirty="0" err="1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3600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sz="3600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î</a:t>
            </a:r>
            <a:r>
              <a:rPr lang="en-US" sz="3600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n </a:t>
            </a:r>
            <a:r>
              <a:rPr lang="en-US" sz="3600" i="1" dirty="0" err="1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acela</a:t>
            </a:r>
            <a:r>
              <a:rPr lang="ro-RO" sz="3600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en-US" sz="3600" i="1" dirty="0" err="1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3600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i="1" dirty="0" err="1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timp</a:t>
            </a:r>
            <a:r>
              <a:rPr lang="en-US" sz="3600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i="1" dirty="0" err="1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una</a:t>
            </a:r>
            <a:r>
              <a:rPr lang="en-US" sz="3600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din </a:t>
            </a:r>
            <a:r>
              <a:rPr lang="en-US" sz="3600" i="1" dirty="0" err="1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personalit</a:t>
            </a:r>
            <a:r>
              <a:rPr lang="ro-RO" sz="3600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ăţ</a:t>
            </a:r>
            <a:r>
              <a:rPr lang="en-US" sz="3600" i="1" dirty="0" err="1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ile</a:t>
            </a:r>
            <a:r>
              <a:rPr lang="en-US" sz="3600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i="1" dirty="0" err="1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marcante</a:t>
            </a:r>
            <a:r>
              <a:rPr lang="en-US" sz="3600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ale vie</a:t>
            </a:r>
            <a:r>
              <a:rPr lang="ro-RO" sz="3600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ţ</a:t>
            </a:r>
            <a:r>
              <a:rPr lang="en-US" sz="3600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ii </a:t>
            </a:r>
            <a:r>
              <a:rPr lang="en-US" sz="3600" i="1" dirty="0" err="1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publice</a:t>
            </a:r>
            <a:r>
              <a:rPr lang="en-US" sz="3600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din Moldova. 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52400"/>
            <a:ext cx="8628888" cy="6477000"/>
          </a:xfrm>
        </p:spPr>
        <p:txBody>
          <a:bodyPr>
            <a:normAutofit lnSpcReduction="10000"/>
          </a:bodyPr>
          <a:lstStyle/>
          <a:p>
            <a:pPr marL="82550" indent="277813" algn="just">
              <a:buNone/>
              <a:tabLst>
                <a:tab pos="179388" algn="l"/>
              </a:tabLst>
            </a:pPr>
            <a:r>
              <a:rPr lang="en-US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ro-RO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â</a:t>
            </a:r>
            <a:r>
              <a:rPr lang="en-US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ro-RO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i="1" dirty="0" err="1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rul</a:t>
            </a:r>
            <a:r>
              <a:rPr lang="en-US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Costin</a:t>
            </a:r>
            <a:r>
              <a:rPr lang="en-US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a </a:t>
            </a:r>
            <a:r>
              <a:rPr lang="en-US" i="1" dirty="0" err="1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dovedit</a:t>
            </a:r>
            <a:r>
              <a:rPr lang="en-US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de </a:t>
            </a:r>
            <a:r>
              <a:rPr lang="en-US" i="1" dirty="0" err="1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timpuriu</a:t>
            </a:r>
            <a:r>
              <a:rPr lang="en-US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interes</a:t>
            </a:r>
            <a:r>
              <a:rPr lang="en-US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pentru</a:t>
            </a:r>
            <a:r>
              <a:rPr lang="en-US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arta</a:t>
            </a:r>
            <a:r>
              <a:rPr lang="en-US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i="1" dirty="0" err="1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pentru</a:t>
            </a:r>
            <a:r>
              <a:rPr lang="en-US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istorie</a:t>
            </a:r>
            <a:r>
              <a:rPr lang="en-US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i="1" dirty="0" err="1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pentru</a:t>
            </a:r>
            <a:r>
              <a:rPr lang="en-US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probleme</a:t>
            </a:r>
            <a:r>
              <a:rPr lang="en-US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politice</a:t>
            </a:r>
            <a:r>
              <a:rPr lang="en-US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i="1" dirty="0" err="1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en-US" i="1" dirty="0" err="1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militare</a:t>
            </a:r>
            <a:r>
              <a:rPr lang="en-US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o-RO" i="1" dirty="0" err="1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Î</a:t>
            </a:r>
            <a:r>
              <a:rPr lang="en-US" i="1" dirty="0" err="1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ntors</a:t>
            </a:r>
            <a:r>
              <a:rPr lang="en-US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î</a:t>
            </a:r>
            <a:r>
              <a:rPr lang="en-US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n Moldova la </a:t>
            </a:r>
            <a:r>
              <a:rPr lang="ro-RO" i="1" dirty="0" err="1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î</a:t>
            </a:r>
            <a:r>
              <a:rPr lang="en-US" i="1" dirty="0" err="1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nceputul</a:t>
            </a:r>
            <a:r>
              <a:rPr lang="en-US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anului</a:t>
            </a:r>
            <a:r>
              <a:rPr lang="en-US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1653, </a:t>
            </a:r>
            <a:r>
              <a:rPr lang="en-US" i="1" dirty="0" err="1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Miron</a:t>
            </a:r>
            <a:r>
              <a:rPr lang="en-US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Costin</a:t>
            </a:r>
            <a:r>
              <a:rPr lang="en-US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a </a:t>
            </a:r>
            <a:r>
              <a:rPr lang="en-US" i="1" dirty="0" err="1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ocupat</a:t>
            </a:r>
            <a:r>
              <a:rPr lang="en-US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diverse dreg</a:t>
            </a:r>
            <a:r>
              <a:rPr lang="ro-RO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i="1" dirty="0" err="1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torii</a:t>
            </a:r>
            <a:r>
              <a:rPr lang="en-US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: a </a:t>
            </a:r>
            <a:r>
              <a:rPr lang="en-US" i="1" dirty="0" err="1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fost</a:t>
            </a:r>
            <a:r>
              <a:rPr lang="en-US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paharnic</a:t>
            </a:r>
            <a:r>
              <a:rPr lang="en-US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p</a:t>
            </a:r>
            <a:r>
              <a:rPr lang="ro-RO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â</a:t>
            </a:r>
            <a:r>
              <a:rPr lang="en-US" i="1" dirty="0" err="1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rc</a:t>
            </a:r>
            <a:r>
              <a:rPr lang="ro-RO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lab de </a:t>
            </a:r>
            <a:r>
              <a:rPr lang="en-US" i="1" dirty="0" err="1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cetate</a:t>
            </a:r>
            <a:r>
              <a:rPr lang="en-US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mare </a:t>
            </a:r>
            <a:r>
              <a:rPr lang="en-US" i="1" dirty="0" err="1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comis</a:t>
            </a:r>
            <a:r>
              <a:rPr lang="en-US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mare </a:t>
            </a:r>
            <a:r>
              <a:rPr lang="en-US" i="1" dirty="0" err="1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vornic</a:t>
            </a:r>
            <a:r>
              <a:rPr lang="en-US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o-RO" i="1" dirty="0" err="1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î</a:t>
            </a:r>
            <a:r>
              <a:rPr lang="en-US" i="1" dirty="0" err="1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ntre</a:t>
            </a:r>
            <a:r>
              <a:rPr lang="en-US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1675-1683 a de</a:t>
            </a:r>
            <a:r>
              <a:rPr lang="ro-RO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ţi</a:t>
            </a:r>
            <a:r>
              <a:rPr lang="en-US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nut </a:t>
            </a:r>
            <a:r>
              <a:rPr lang="ro-RO" i="1" dirty="0" err="1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î</a:t>
            </a:r>
            <a:r>
              <a:rPr lang="en-US" i="1" dirty="0" err="1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nalta</a:t>
            </a:r>
            <a:r>
              <a:rPr lang="en-US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slujb</a:t>
            </a:r>
            <a:r>
              <a:rPr lang="ro-RO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de mare </a:t>
            </a:r>
            <a:r>
              <a:rPr lang="en-US" i="1" dirty="0" err="1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logof</a:t>
            </a:r>
            <a:r>
              <a:rPr lang="ro-RO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t. </a:t>
            </a:r>
          </a:p>
          <a:p>
            <a:pPr marL="82550" indent="277813" algn="just">
              <a:buNone/>
              <a:tabLst>
                <a:tab pos="179388" algn="l"/>
              </a:tabLst>
            </a:pPr>
            <a:r>
              <a:rPr lang="en-US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Opera </a:t>
            </a:r>
            <a:r>
              <a:rPr lang="en-US" i="1" dirty="0" err="1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lui</a:t>
            </a:r>
            <a:r>
              <a:rPr lang="en-US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Miron</a:t>
            </a:r>
            <a:r>
              <a:rPr lang="en-US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Costin</a:t>
            </a:r>
            <a:r>
              <a:rPr lang="en-US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pre</a:t>
            </a:r>
            <a:r>
              <a:rPr lang="ro-RO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ţ</a:t>
            </a:r>
            <a:r>
              <a:rPr lang="en-US" i="1" dirty="0" err="1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ioasa</a:t>
            </a:r>
            <a:r>
              <a:rPr lang="en-US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perl</a:t>
            </a:r>
            <a:r>
              <a:rPr lang="ro-RO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a </a:t>
            </a:r>
            <a:r>
              <a:rPr lang="en-US" i="1" dirty="0" err="1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literaturii</a:t>
            </a:r>
            <a:r>
              <a:rPr lang="en-US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vechi</a:t>
            </a:r>
            <a:r>
              <a:rPr lang="en-US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rom</a:t>
            </a:r>
            <a:r>
              <a:rPr lang="ro-RO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â</a:t>
            </a:r>
            <a:r>
              <a:rPr lang="en-US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ne</a:t>
            </a:r>
            <a:r>
              <a:rPr lang="ro-RO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en-US" i="1" dirty="0" err="1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ti</a:t>
            </a:r>
            <a:r>
              <a:rPr lang="en-US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o-RO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î</a:t>
            </a:r>
            <a:r>
              <a:rPr lang="en-US" i="1" dirty="0" err="1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nsumeaz</a:t>
            </a:r>
            <a:r>
              <a:rPr lang="ro-RO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calit</a:t>
            </a:r>
            <a:r>
              <a:rPr lang="ro-RO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ăţ</a:t>
            </a:r>
            <a:r>
              <a:rPr lang="en-US" i="1" dirty="0" err="1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de </a:t>
            </a:r>
            <a:r>
              <a:rPr lang="en-US" i="1" dirty="0" err="1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stil</a:t>
            </a:r>
            <a:r>
              <a:rPr lang="en-US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i="1" dirty="0" err="1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virtu</a:t>
            </a:r>
            <a:r>
              <a:rPr lang="ro-RO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ţ</a:t>
            </a:r>
            <a:r>
              <a:rPr lang="en-US" i="1" dirty="0" err="1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literare</a:t>
            </a:r>
            <a:r>
              <a:rPr lang="en-US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de </a:t>
            </a:r>
            <a:r>
              <a:rPr lang="ro-RO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î</a:t>
            </a:r>
            <a:r>
              <a:rPr lang="en-US" i="1" dirty="0" err="1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nalt</a:t>
            </a:r>
            <a:r>
              <a:rPr lang="ro-RO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valoare</a:t>
            </a:r>
            <a:r>
              <a:rPr lang="en-US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 Ea </a:t>
            </a:r>
            <a:r>
              <a:rPr lang="en-US" i="1" dirty="0" err="1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constituie</a:t>
            </a:r>
            <a:r>
              <a:rPr lang="en-US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î</a:t>
            </a:r>
            <a:r>
              <a:rPr lang="en-US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n </a:t>
            </a:r>
            <a:r>
              <a:rPr lang="en-US" i="1" dirty="0" err="1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acela</a:t>
            </a:r>
            <a:r>
              <a:rPr lang="ro-RO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en-US" i="1" dirty="0" err="1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timp</a:t>
            </a:r>
            <a:r>
              <a:rPr lang="en-US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m</a:t>
            </a:r>
            <a:r>
              <a:rPr lang="ro-RO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i="1" dirty="0" err="1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rturia</a:t>
            </a:r>
            <a:r>
              <a:rPr lang="en-US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dragostei</a:t>
            </a:r>
            <a:r>
              <a:rPr lang="en-US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ad</a:t>
            </a:r>
            <a:r>
              <a:rPr lang="ro-RO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â</a:t>
            </a:r>
            <a:r>
              <a:rPr lang="en-US" i="1" dirty="0" err="1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nci</a:t>
            </a:r>
            <a:r>
              <a:rPr lang="en-US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a </a:t>
            </a:r>
            <a:r>
              <a:rPr lang="en-US" i="1" dirty="0" err="1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autorului</a:t>
            </a:r>
            <a:r>
              <a:rPr lang="en-US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pentru</a:t>
            </a:r>
            <a:r>
              <a:rPr lang="en-US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patria </a:t>
            </a:r>
            <a:r>
              <a:rPr lang="en-US" i="1" dirty="0" err="1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sa</a:t>
            </a:r>
            <a:r>
              <a:rPr lang="en-US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i="1" dirty="0" err="1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pentru</a:t>
            </a:r>
            <a:r>
              <a:rPr lang="en-US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trecutul</a:t>
            </a:r>
            <a:r>
              <a:rPr lang="en-US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ei</a:t>
            </a:r>
            <a:r>
              <a:rPr lang="en-US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istoric</a:t>
            </a:r>
            <a:r>
              <a:rPr lang="en-US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3"/>
          <p:cNvSpPr>
            <a:spLocks noChangeArrowheads="1"/>
          </p:cNvSpPr>
          <p:nvPr/>
        </p:nvSpPr>
        <p:spPr bwMode="auto">
          <a:xfrm>
            <a:off x="0" y="1371600"/>
            <a:ext cx="9244838" cy="47397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o-MO" sz="40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ION NECULCE</a:t>
            </a:r>
            <a:endParaRPr kumimoji="0" lang="ro-RO" sz="40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o-MO" sz="1400" b="0" i="0" u="none" strike="noStrike" cap="none" normalizeH="0" baseline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o-MO" sz="1400" dirty="0">
              <a:solidFill>
                <a:schemeClr val="tx2">
                  <a:lumMod val="60000"/>
                  <a:lumOff val="40000"/>
                </a:schemeClr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o-MO" sz="2700" b="0" i="0" u="none" strike="noStrike" cap="none" normalizeH="0" baseline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	Superior din punct de vedere literar criticii lui Miron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o-MO" sz="2700" b="0" i="0" u="none" strike="noStrike" cap="none" normalizeH="0" baseline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Costin este</a:t>
            </a:r>
            <a:r>
              <a:rPr kumimoji="0" lang="ro-MO" sz="2700" b="0" i="0" u="none" strike="noStrike" cap="none" normalizeH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</a:t>
            </a:r>
            <a:r>
              <a:rPr kumimoji="0" lang="ro-MO" sz="2700" b="0" i="1" u="none" strike="noStrike" cap="none" normalizeH="0" baseline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Letopisețul Țării Moldovei de la Dabija-vodă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o-MO" sz="2700" b="0" i="1" u="none" strike="noStrike" cap="none" normalizeH="0" baseline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până la a</a:t>
            </a:r>
            <a:r>
              <a:rPr kumimoji="0" lang="ro-MO" sz="2700" b="0" i="1" u="none" strike="noStrike" cap="none" normalizeH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o-MO" sz="2700" b="0" i="1" u="none" strike="noStrike" cap="none" normalizeH="0" baseline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doua domnie a lui Constantin Mavrocordat</a:t>
            </a:r>
            <a:r>
              <a:rPr kumimoji="0" lang="ro-MO" sz="2700" b="0" i="0" u="none" strike="noStrike" cap="none" normalizeH="0" baseline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(1743),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o-MO" sz="2700" b="0" i="0" u="none" strike="noStrike" cap="none" normalizeH="0" baseline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de Ion</a:t>
            </a:r>
            <a:r>
              <a:rPr kumimoji="0" lang="ro-MO" sz="2700" b="0" i="0" u="none" strike="noStrike" cap="none" normalizeH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o-MO" sz="2700" b="0" i="0" u="none" strike="noStrike" cap="none" normalizeH="0" baseline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Neculce (1672-1745). În fruntea acestui letopiseț  sunt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o-MO" sz="2700" b="0" i="0" u="none" strike="noStrike" cap="none" normalizeH="0" baseline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așezate </a:t>
            </a:r>
            <a:r>
              <a:rPr kumimoji="0" lang="ro-MO" sz="2700" b="0" i="1" u="none" strike="noStrike" cap="none" normalizeH="0" baseline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O samă de cuvinte</a:t>
            </a:r>
            <a:r>
              <a:rPr kumimoji="0" lang="ro-MO" sz="2700" b="0" i="0" u="none" strike="noStrike" cap="none" normalizeH="0" baseline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un șir de legende transmise de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o-MO" sz="2700" b="0" i="0" u="none" strike="noStrike" cap="none" normalizeH="0" baseline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tradiția orală, de conținut anecdotic, ilustrând fapte ale eroilor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o-MO" sz="2700" b="0" i="0" u="none" strike="noStrike" cap="none" normalizeH="0" baseline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istorici, voievozi, boieri și țărani, de un interes niciodată epuizat,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o-MO" sz="2700" b="0" i="0" u="none" strike="noStrike" cap="none" normalizeH="0" baseline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adevărată mină de inspirație pentru scriitorii de mai târziu.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o-MO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0" y="0"/>
            <a:ext cx="9257663" cy="5909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o-MO" sz="2700" b="0" i="0" u="none" strike="noStrike" cap="none" normalizeH="0" baseline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	  Cronica </a:t>
            </a:r>
            <a:r>
              <a:rPr kumimoji="0" lang="ro-MO" sz="2700" b="0" i="0" u="none" strike="noStrike" cap="none" normalizeH="0" baseline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î</a:t>
            </a:r>
            <a:r>
              <a:rPr kumimoji="0" lang="ro-MO" sz="2700" b="0" i="0" u="none" strike="noStrike" cap="none" normalizeH="0" baseline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nsăși, raportând evenimente reale, e presărată cu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o-MO" sz="2700" b="0" i="0" u="none" strike="noStrike" cap="none" normalizeH="0" baseline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numeroase anecdote, cu caracterizări și portrete, tablouri și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o-MO" sz="2700" b="0" i="0" u="none" strike="noStrike" cap="none" normalizeH="0" baseline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descrieri care aparțin, mai mult decât istoriei propriu-zise,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o-MO" sz="2700" b="0" i="0" u="none" strike="noStrike" cap="none" normalizeH="0" baseline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literaturii. Dacă nu face operă de curată ficțiune, Neculce este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o-MO" sz="2700" b="0" i="0" u="none" strike="noStrike" cap="none" normalizeH="0" baseline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o-MO" sz="2700" b="0" i="0" u="none" strike="noStrike" cap="none" normalizeH="0" baseline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î</a:t>
            </a:r>
            <a:r>
              <a:rPr kumimoji="0" lang="ro-MO" sz="2700" b="0" i="0" u="none" strike="noStrike" cap="none" normalizeH="0" baseline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n orice caz un evocator autentic al trecutului și când povestește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o-MO" sz="2700" b="0" i="0" u="none" strike="noStrike" cap="none" normalizeH="0" baseline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o-MO" sz="2700" b="0" i="0" u="none" strike="noStrike" cap="none" normalizeH="0" baseline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î</a:t>
            </a:r>
            <a:r>
              <a:rPr kumimoji="0" lang="ro-MO" sz="2700" b="0" i="0" u="none" strike="noStrike" cap="none" normalizeH="0" baseline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ntâmplări, la care el </a:t>
            </a:r>
            <a:r>
              <a:rPr kumimoji="0" lang="ro-MO" sz="2700" b="0" i="0" u="none" strike="noStrike" cap="none" normalizeH="0" baseline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î</a:t>
            </a:r>
            <a:r>
              <a:rPr kumimoji="0" lang="ro-MO" sz="2700" b="0" i="0" u="none" strike="noStrike" cap="none" normalizeH="0" baseline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nsuși a luat parte, un ne</a:t>
            </a:r>
            <a:r>
              <a:rPr kumimoji="0" lang="ro-MO" sz="2700" b="0" i="0" u="none" strike="noStrike" cap="none" normalizeH="0" baseline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î</a:t>
            </a:r>
            <a:r>
              <a:rPr kumimoji="0" lang="ro-MO" sz="2700" b="0" i="0" u="none" strike="noStrike" cap="none" normalizeH="0" baseline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ntrecut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o-MO" sz="2700" b="0" i="0" u="none" strike="noStrike" cap="none" normalizeH="0" baseline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memorialist. Ironia este calitatea principală a expunerii lui Ion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o-MO" sz="2700" b="0" i="0" u="none" strike="noStrike" cap="none" normalizeH="0" baseline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Neculce, cronicar moralist ca și Miron Costin, dar cu o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o-MO" sz="2700" b="0" i="0" u="none" strike="noStrike" cap="none" normalizeH="0" baseline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predispoziție polonezilor </a:t>
            </a:r>
            <a:r>
              <a:rPr kumimoji="0" lang="ro-MO" sz="2700" b="0" i="0" u="none" strike="noStrike" cap="none" normalizeH="0" baseline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î</a:t>
            </a:r>
            <a:r>
              <a:rPr kumimoji="0" lang="ro-MO" sz="2700" b="0" i="0" u="none" strike="noStrike" cap="none" normalizeH="0" baseline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ntr-o luptă cu Ștefan cel Mare, când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o-MO" sz="2700" b="0" i="0" u="none" strike="noStrike" cap="none" normalizeH="0" baseline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au fost puși să apere o pădure, Neculce afirmă că </a:t>
            </a:r>
            <a:r>
              <a:rPr kumimoji="0" lang="ro-MO" sz="2700" b="0" i="0" u="none" strike="noStrike" cap="none" normalizeH="0" baseline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”</a:t>
            </a:r>
            <a:r>
              <a:rPr kumimoji="0" lang="ro-MO" sz="2700" b="0" i="0" u="none" strike="noStrike" cap="none" normalizeH="0" baseline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ei să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o-MO" sz="2700" b="0" i="0" u="none" strike="noStrike" cap="none" normalizeH="0" baseline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ruga să nu-i </a:t>
            </a:r>
            <a:r>
              <a:rPr kumimoji="0" lang="ro-MO" sz="2700" b="0" i="0" u="none" strike="noStrike" cap="none" normalizeH="0" baseline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î</a:t>
            </a:r>
            <a:r>
              <a:rPr kumimoji="0" lang="ro-MO" sz="2700" b="0" i="0" u="none" strike="noStrike" cap="none" normalizeH="0" baseline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mpungă, ce să-i bată cu biciuștile, iar când </a:t>
            </a:r>
            <a:r>
              <a:rPr kumimoji="0" lang="ro-MO" sz="2700" b="0" i="0" u="none" strike="noStrike" cap="none" normalizeH="0" baseline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î</a:t>
            </a:r>
            <a:r>
              <a:rPr kumimoji="0" lang="ro-MO" sz="2700" b="0" i="0" u="none" strike="noStrike" cap="none" normalizeH="0" baseline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 bătea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o-MO" sz="2700" b="0" i="0" u="none" strike="noStrike" cap="none" normalizeH="0" baseline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cu biciuștile, ei să ruga să-i </a:t>
            </a:r>
            <a:r>
              <a:rPr kumimoji="0" lang="ro-MO" sz="2700" b="0" i="0" u="none" strike="noStrike" cap="none" normalizeH="0" baseline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î</a:t>
            </a:r>
            <a:r>
              <a:rPr kumimoji="0" lang="ro-MO" sz="2700" b="0" i="0" u="none" strike="noStrike" cap="none" normalizeH="0" baseline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mpungă</a:t>
            </a:r>
            <a:r>
              <a:rPr kumimoji="0" lang="ro-MO" sz="2700" b="0" i="0" u="none" strike="noStrike" cap="none" normalizeH="0" baseline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”</a:t>
            </a:r>
            <a:r>
              <a:rPr kumimoji="0" lang="ro-MO" sz="2700" b="0" i="0" u="none" strike="noStrike" cap="none" normalizeH="0" baseline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.Rezultatele unei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o-MO" sz="2700" b="0" i="0" u="none" strike="noStrike" cap="none" normalizeH="0" baseline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domnii rele sunt comentate așa : </a:t>
            </a:r>
            <a:r>
              <a:rPr kumimoji="0" lang="ro-MO" sz="2700" b="0" i="0" u="none" strike="noStrike" cap="none" normalizeH="0" baseline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”</a:t>
            </a:r>
            <a:r>
              <a:rPr kumimoji="0" lang="ro-MO" sz="2700" b="0" i="0" u="none" strike="noStrike" cap="none" normalizeH="0" baseline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Bogat bina și folos au rămas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o-MO" sz="2700" b="0" i="0" u="none" strike="noStrike" cap="none" normalizeH="0" baseline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țării și de la Petriceico - vodă : pradă și foamete mare!</a:t>
            </a:r>
            <a:r>
              <a:rPr kumimoji="0" lang="ro-MO" sz="2700" b="0" i="0" u="none" strike="noStrike" cap="none" normalizeH="0" baseline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”</a:t>
            </a:r>
            <a:r>
              <a:rPr kumimoji="0" lang="ro-MO" sz="2700" b="0" i="0" u="none" strike="noStrike" cap="none" normalizeH="0" baseline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0" y="0"/>
            <a:ext cx="9369873" cy="4247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o-MO" sz="2700" b="0" i="0" u="none" strike="noStrike" cap="none" normalizeH="0" baseline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Un domnitor pune să fie ucis un spion turc de un individ indiscret,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o-MO" sz="2700" b="0" i="0" u="none" strike="noStrike" cap="none" normalizeH="0" baseline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care se laudă cu isprava lui, când totul trebuia să se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o-MO" sz="2700" b="0" i="0" u="none" strike="noStrike" cap="none" normalizeH="0" baseline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petreacă în taină: ”Au stins bine focul cu paie!” – observă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o-MO" sz="2700" b="0" i="0" u="none" strike="noStrike" cap="none" normalizeH="0" baseline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cronicarul. Mihai Racoviță, luând tronul Moldovei, afectează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o-MO" sz="2700" b="0" i="0" u="none" strike="noStrike" cap="none" normalizeH="0" baseline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dezinteresarea: ”Să făcѐ – notează Neculce – a nu-i plăcѐ să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o-MO" sz="2700" b="0" i="0" u="none" strike="noStrike" cap="none" normalizeH="0" baseline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priimească domnia ca și fata cie ce dzisă unui voinic: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o-MO" sz="2700" b="0" i="0" u="none" strike="noStrike" cap="none" normalizeH="0" baseline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«Fă-te tu a mă trage și eu oi merge plângând». ”Doi boieri fugiți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o-MO" sz="2700" b="0" i="0" u="none" strike="noStrike" cap="none" normalizeH="0" baseline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în Polonia complotează de acolo împotriva țării: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o-MO" sz="2700" b="0" i="0" u="none" strike="noStrike" cap="none" normalizeH="0" baseline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”Bogdan și Iordachi din Țara Leșască – scrie cronicarul –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o-MO" sz="2700" b="0" i="0" u="none" strike="noStrike" cap="none" normalizeH="0" baseline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nu dormiѐ, nici le șădѐ scrisorileˮ.</a:t>
            </a:r>
          </a:p>
        </p:txBody>
      </p:sp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0" y="4191000"/>
            <a:ext cx="9427581" cy="216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o-MO" sz="2700" b="0" i="0" u="none" strike="noStrike" cap="none" normalizeH="0" baseline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	Portretele lui Neculce realizează o imagine sugestivă a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o-MO" sz="2700" b="0" i="0" u="none" strike="noStrike" cap="none" normalizeH="0" baseline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personajului, sub raport fizic și moral:</a:t>
            </a:r>
            <a:r>
              <a:rPr kumimoji="0" lang="ro-MO" sz="2700" b="0" i="0" u="none" strike="noStrike" cap="none" normalizeH="0" baseline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”</a:t>
            </a:r>
            <a:r>
              <a:rPr kumimoji="0" lang="ro-MO" sz="2700" b="0" i="0" u="none" strike="noStrike" cap="none" normalizeH="0" baseline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Acestu  Dosoftei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o-MO" sz="2700" b="0" i="0" u="none" strike="noStrike" cap="none" normalizeH="0" baseline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mitropolit </a:t>
            </a:r>
            <a:r>
              <a:rPr kumimoji="0" lang="ro-MO" sz="2700" b="0" i="0" u="none" strike="noStrike" cap="none" normalizeH="0" baseline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o-MO" sz="2700" b="0" i="0" u="none" strike="noStrike" cap="none" normalizeH="0" baseline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scrie el despre traducătorul </a:t>
            </a:r>
            <a:r>
              <a:rPr kumimoji="0" lang="ro-MO" sz="2700" b="0" i="0" u="none" strike="noStrike" cap="none" normalizeH="0" baseline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î</a:t>
            </a:r>
            <a:r>
              <a:rPr kumimoji="0" lang="ro-MO" sz="2700" b="0" i="0" u="none" strike="noStrike" cap="none" normalizeH="0" baseline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n versuri al </a:t>
            </a:r>
            <a:r>
              <a:rPr kumimoji="0" lang="ro-MO" sz="2700" b="0" i="1" u="none" strike="noStrike" cap="none" normalizeH="0" baseline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Psaltirii</a:t>
            </a:r>
            <a:r>
              <a:rPr kumimoji="0" lang="ro-MO" sz="2700" b="0" i="0" u="none" strike="noStrike" cap="none" normalizeH="0" baseline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o-MO" sz="2700" b="0" i="0" u="none" strike="noStrike" cap="none" normalizeH="0" baseline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o-MO" sz="2700" b="0" i="0" u="none" strike="noStrike" cap="none" normalizeH="0" baseline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o-MO" sz="2700" b="0" i="0" u="none" strike="noStrike" cap="none" normalizeH="0" baseline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nu era om</a:t>
            </a:r>
            <a:r>
              <a:rPr kumimoji="0" lang="ro-MO" sz="2700" b="0" i="0" u="none" strike="noStrike" cap="none" normalizeH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o-MO" sz="2700" b="0" i="0" u="none" strike="noStrike" cap="none" normalizeH="0" baseline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prost de felul lui. Și era neam de mazil; pre </a:t>
            </a:r>
            <a:r>
              <a:rPr kumimoji="0" lang="ro-MO" sz="2700" b="0" i="0" u="none" strike="noStrike" cap="none" normalizeH="0" baseline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î</a:t>
            </a:r>
            <a:r>
              <a:rPr kumimoji="0" lang="ro-MO" sz="2700" b="0" i="0" u="none" strike="noStrike" cap="none" normalizeH="0" baseline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nvățat,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o-MO" sz="2700" b="0" i="0" u="none" strike="noStrike" cap="none" normalizeH="0" baseline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multe limbi</a:t>
            </a:r>
            <a:r>
              <a:rPr kumimoji="0" lang="ro-MO" sz="2700" b="0" i="0" u="none" strike="noStrike" cap="none" normalizeH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o-MO" sz="2700" b="0" i="0" u="none" strike="noStrike" cap="none" normalizeH="0" baseline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știe: elinește, lătinește, slovenește, și altă adâncă carte 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ro-MO" sz="2700" b="0" i="0" u="none" strike="noStrike" cap="none" normalizeH="0" baseline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și-nvățătură, deplin cărturar și cucernic, și blând ca un miel. 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o-MO" sz="27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Î</a:t>
            </a:r>
            <a:r>
              <a:rPr kumimoji="0" lang="ro-MO" sz="2700" b="0" i="0" u="none" strike="noStrike" cap="none" normalizeH="0" baseline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n țara noastră pe-această vreme nu este om ca acela</a:t>
            </a:r>
            <a:r>
              <a:rPr lang="ro-MO" sz="27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…”</a:t>
            </a:r>
            <a:r>
              <a:rPr kumimoji="0" lang="ro-MO" sz="2700" b="0" i="0" u="none" strike="noStrike" cap="none" normalizeH="0" baseline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endParaRPr kumimoji="0" lang="ro-MO" sz="2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0" y="838200"/>
            <a:ext cx="8956298" cy="3693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o-MO" sz="2700" b="0" i="0" u="none" strike="noStrike" cap="none" normalizeH="0" baseline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În fine, o însușire naturală a stilului popular al lui Neculce care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o-MO" sz="2700" b="0" i="0" u="none" strike="noStrike" cap="none" normalizeH="0" baseline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scrie în limba vorbită a Moldovei din prima jumătate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o-MO" sz="2700" b="0" i="0" u="none" strike="noStrike" cap="none" normalizeH="0" baseline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a secolului al ΧVIII – lea este paremiologia, vorbirea în pilde,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o-MO" sz="2700" b="0" i="0" u="none" strike="noStrike" cap="none" normalizeH="0" baseline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proverbe sau zicale, din care unele scoase din </a:t>
            </a:r>
            <a:r>
              <a:rPr kumimoji="0" lang="ro-MO" sz="2700" b="0" i="1" u="none" strike="noStrike" cap="none" normalizeH="0" baseline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Biblie</a:t>
            </a:r>
            <a:r>
              <a:rPr kumimoji="0" lang="ro-MO" sz="2700" b="0" i="0" u="none" strike="noStrike" cap="none" normalizeH="0" baseline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o-MO" sz="2700" b="0" i="0" u="none" strike="noStrike" cap="none" normalizeH="0" baseline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precum : </a:t>
            </a:r>
            <a:r>
              <a:rPr kumimoji="0" lang="en-US" sz="2700" b="0" i="0" u="none" strike="noStrike" cap="none" normalizeH="0" baseline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,,</a:t>
            </a:r>
            <a:r>
              <a:rPr kumimoji="0" lang="ro-MO" sz="2700" b="0" i="0" u="none" strike="noStrike" cap="none" normalizeH="0" baseline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Ruga smeritului nuori în cer pătrunde” ; </a:t>
            </a:r>
            <a:r>
              <a:rPr kumimoji="0" lang="en-US" sz="2700" b="0" i="0" u="none" strike="noStrike" cap="none" normalizeH="0" baseline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,,</a:t>
            </a:r>
            <a:r>
              <a:rPr kumimoji="0" lang="ro-MO" sz="2700" b="0" i="0" u="none" strike="noStrike" cap="none" normalizeH="0" baseline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Cine sapă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o-MO" sz="2700" b="0" i="0" u="none" strike="noStrike" cap="none" normalizeH="0" baseline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groapa altuia, dă într-însa”; </a:t>
            </a:r>
            <a:r>
              <a:rPr kumimoji="0" lang="en-US" sz="2700" b="0" i="0" u="none" strike="noStrike" cap="none" normalizeH="0" baseline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,,</a:t>
            </a:r>
            <a:r>
              <a:rPr kumimoji="0" lang="ro-MO" sz="2700" b="0" i="0" u="none" strike="noStrike" cap="none" normalizeH="0" baseline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Nu va folosi averea în ziua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o-MO" sz="2700" b="0" i="0" u="none" strike="noStrike" cap="none" normalizeH="0" baseline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urgii”; </a:t>
            </a:r>
            <a:r>
              <a:rPr kumimoji="0" lang="en-US" sz="2700" b="0" i="0" u="none" strike="noStrike" cap="none" normalizeH="0" baseline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,,</a:t>
            </a:r>
            <a:r>
              <a:rPr kumimoji="0" lang="ro-MO" sz="2700" b="0" i="0" u="none" strike="noStrike" cap="none" normalizeH="0" baseline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Căințele cele de apoi întru nemica sânt”; </a:t>
            </a:r>
            <a:r>
              <a:rPr kumimoji="0" lang="en-US" sz="2700" b="0" i="0" u="none" strike="noStrike" cap="none" normalizeH="0" baseline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,,</a:t>
            </a:r>
            <a:r>
              <a:rPr kumimoji="0" lang="ro-MO" sz="2700" b="0" i="0" u="none" strike="noStrike" cap="none" normalizeH="0" baseline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Pasărea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o-MO" sz="2700" b="0" i="0" u="none" strike="noStrike" cap="none" normalizeH="0" baseline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vicleană dă singură-n laț”. </a:t>
            </a:r>
            <a:endParaRPr kumimoji="0" lang="ro-RO" sz="2700" b="0" i="0" u="none" strike="noStrike" cap="none" normalizeH="0" baseline="0" dirty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o-RO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28600"/>
            <a:ext cx="7772400" cy="1470025"/>
          </a:xfrm>
        </p:spPr>
        <p:txBody>
          <a:bodyPr>
            <a:normAutofit fontScale="90000"/>
          </a:bodyPr>
          <a:lstStyle/>
          <a:p>
            <a:br>
              <a:rPr lang="ro-RO" i="1" u="sng" dirty="0">
                <a:latin typeface="Times New Roman" pitchFamily="18" charset="0"/>
                <a:cs typeface="Times New Roman" pitchFamily="18" charset="0"/>
              </a:rPr>
            </a:br>
            <a:r>
              <a:rPr lang="en-US" i="1" u="sng" dirty="0" err="1">
                <a:latin typeface="Times New Roman" pitchFamily="18" charset="0"/>
                <a:cs typeface="Times New Roman" pitchFamily="18" charset="0"/>
              </a:rPr>
              <a:t>Importan</a:t>
            </a:r>
            <a:r>
              <a:rPr lang="ro-RO" i="1" u="sng" dirty="0">
                <a:latin typeface="Times New Roman" pitchFamily="18" charset="0"/>
                <a:cs typeface="Times New Roman" pitchFamily="18" charset="0"/>
              </a:rPr>
              <a:t>ţ</a:t>
            </a:r>
            <a:r>
              <a:rPr lang="en-US" i="1" u="sng" dirty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en-US" i="1" u="sng" dirty="0" err="1">
                <a:latin typeface="Times New Roman" pitchFamily="18" charset="0"/>
                <a:cs typeface="Times New Roman" pitchFamily="18" charset="0"/>
              </a:rPr>
              <a:t>marilor</a:t>
            </a:r>
            <a:r>
              <a:rPr lang="en-US" i="1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u="sng" dirty="0" err="1">
                <a:latin typeface="Times New Roman" pitchFamily="18" charset="0"/>
                <a:cs typeface="Times New Roman" pitchFamily="18" charset="0"/>
              </a:rPr>
              <a:t>cronicari</a:t>
            </a:r>
            <a:r>
              <a:rPr lang="en-US" i="1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u="sng" dirty="0" err="1">
                <a:latin typeface="Times New Roman" pitchFamily="18" charset="0"/>
                <a:cs typeface="Times New Roman" pitchFamily="18" charset="0"/>
              </a:rPr>
              <a:t>moldoveni</a:t>
            </a:r>
            <a:r>
              <a:rPr lang="en-US" i="1" u="sng" dirty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o-RO" u="sng" dirty="0"/>
            </a:br>
            <a:endParaRPr lang="ro-RO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2057400"/>
            <a:ext cx="8305800" cy="4419600"/>
          </a:xfrm>
        </p:spPr>
        <p:txBody>
          <a:bodyPr>
            <a:normAutofit fontScale="92500" lnSpcReduction="20000"/>
          </a:bodyPr>
          <a:lstStyle/>
          <a:p>
            <a:pPr algn="l"/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Cronicarii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au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avut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o mare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importan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ţă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istoric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scrierile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lor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fiind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surse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extraordinare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pentru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aflarea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trecutului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rom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â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nilor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o-RO" u="sng" dirty="0">
              <a:solidFill>
                <a:schemeClr val="tx2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Grigore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Ureche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î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 “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Letopise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ţ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ul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Ţă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rii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Moldovei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” 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î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nf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ăţ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eaz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evolu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ţ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ţă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rii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de la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Drago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Vod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via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ţ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domnitorilor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 p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â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la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Aron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Vod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.  </a:t>
            </a:r>
            <a:endParaRPr lang="ro-RO" u="sng" dirty="0">
              <a:solidFill>
                <a:schemeClr val="tx2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Cronica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lui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Ureche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 ca </a:t>
            </a:r>
            <a:r>
              <a:rPr lang="ro-RO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alte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cronici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 a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ajuns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la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noi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alterat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de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interpolariile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unor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copi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ti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dintre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care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cei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mai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importan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ţ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au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fost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Simion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Dasc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lul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Axinte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Uricariul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u="sng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Mihail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C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lug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rul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î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urma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lor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rezult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â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nd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aproximativ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42 de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copii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ro-RO" u="sng" dirty="0">
              <a:solidFill>
                <a:schemeClr val="tx2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o-RO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228600"/>
            <a:ext cx="8763000" cy="6324600"/>
          </a:xfrm>
        </p:spPr>
        <p:txBody>
          <a:bodyPr>
            <a:normAutofit fontScale="40000" lnSpcReduction="20000"/>
          </a:bodyPr>
          <a:lstStyle/>
          <a:p>
            <a:pPr algn="just"/>
            <a:r>
              <a:rPr lang="ro-RO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	Î</a:t>
            </a:r>
            <a:r>
              <a:rPr lang="en-US" sz="6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ntr-una</a:t>
            </a:r>
            <a:r>
              <a:rPr lang="en-US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din </a:t>
            </a:r>
            <a:r>
              <a:rPr lang="en-US" sz="6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aceste</a:t>
            </a:r>
            <a:r>
              <a:rPr lang="en-US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copii</a:t>
            </a:r>
            <a:r>
              <a:rPr lang="en-US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6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cea</a:t>
            </a:r>
            <a:r>
              <a:rPr lang="en-US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a </a:t>
            </a:r>
            <a:r>
              <a:rPr lang="en-US" sz="6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letopise</a:t>
            </a:r>
            <a:r>
              <a:rPr lang="ro-RO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ţ</a:t>
            </a:r>
            <a:r>
              <a:rPr lang="en-US" sz="6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ului</a:t>
            </a:r>
            <a:r>
              <a:rPr lang="en-US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lui</a:t>
            </a:r>
            <a:r>
              <a:rPr lang="en-US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Miron</a:t>
            </a:r>
            <a:r>
              <a:rPr lang="en-US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Costin</a:t>
            </a:r>
            <a:r>
              <a:rPr lang="en-US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6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acesta</a:t>
            </a:r>
            <a:r>
              <a:rPr lang="en-US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elogiaz</a:t>
            </a:r>
            <a:r>
              <a:rPr lang="ro-RO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ac</a:t>
            </a:r>
            <a:r>
              <a:rPr lang="ro-RO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ţ</a:t>
            </a:r>
            <a:r>
              <a:rPr lang="en-US" sz="6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iunea</a:t>
            </a:r>
            <a:r>
              <a:rPr lang="en-US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lui</a:t>
            </a:r>
            <a:r>
              <a:rPr lang="en-US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Ureche</a:t>
            </a:r>
            <a:r>
              <a:rPr lang="en-US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6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dar</a:t>
            </a:r>
            <a:r>
              <a:rPr lang="en-US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î</a:t>
            </a:r>
            <a:r>
              <a:rPr lang="en-US" sz="6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sanc</a:t>
            </a:r>
            <a:r>
              <a:rPr lang="ro-RO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ţ</a:t>
            </a:r>
            <a:r>
              <a:rPr lang="en-US" sz="6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ioneaz</a:t>
            </a:r>
            <a:r>
              <a:rPr lang="ro-RO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pe</a:t>
            </a:r>
            <a:r>
              <a:rPr lang="en-US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Simion</a:t>
            </a:r>
            <a:r>
              <a:rPr lang="en-US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Dasc</a:t>
            </a:r>
            <a:r>
              <a:rPr lang="ro-RO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sz="6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lul</a:t>
            </a:r>
            <a:r>
              <a:rPr lang="en-US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sz="6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en-US" sz="6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pe</a:t>
            </a:r>
            <a:r>
              <a:rPr lang="en-US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Axinte</a:t>
            </a:r>
            <a:r>
              <a:rPr lang="en-US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Uricariul</a:t>
            </a:r>
            <a:r>
              <a:rPr lang="en-US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 ale c</a:t>
            </a:r>
            <a:r>
              <a:rPr lang="ro-RO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sz="6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ror</a:t>
            </a:r>
            <a:r>
              <a:rPr lang="en-US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‘</a:t>
            </a:r>
            <a:r>
              <a:rPr lang="en-US" sz="6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adaos</a:t>
            </a:r>
            <a:r>
              <a:rPr lang="ro-RO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sz="6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turi</a:t>
            </a:r>
            <a:r>
              <a:rPr lang="en-US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’ </a:t>
            </a:r>
            <a:r>
              <a:rPr lang="en-US" sz="6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sunt</a:t>
            </a:r>
            <a:r>
              <a:rPr lang="en-US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‘</a:t>
            </a:r>
            <a:r>
              <a:rPr lang="en-US" sz="6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oc</a:t>
            </a:r>
            <a:r>
              <a:rPr lang="ro-RO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sz="6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ri</a:t>
            </a:r>
            <a:r>
              <a:rPr lang="en-US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’, ‘</a:t>
            </a:r>
            <a:r>
              <a:rPr lang="en-US" sz="6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basme</a:t>
            </a:r>
            <a:r>
              <a:rPr lang="en-US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’ de care </a:t>
            </a:r>
            <a:r>
              <a:rPr lang="en-US" sz="6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trebuie</a:t>
            </a:r>
            <a:r>
              <a:rPr lang="en-US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s</a:t>
            </a:r>
            <a:r>
              <a:rPr lang="ro-RO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se </a:t>
            </a:r>
            <a:r>
              <a:rPr lang="en-US" sz="6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ia</a:t>
            </a:r>
            <a:r>
              <a:rPr lang="en-US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seam</a:t>
            </a:r>
            <a:r>
              <a:rPr lang="ro-RO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ro-RO" sz="6300" u="sng" dirty="0">
              <a:solidFill>
                <a:schemeClr val="tx2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6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Ureche</a:t>
            </a:r>
            <a:r>
              <a:rPr lang="en-US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a </a:t>
            </a:r>
            <a:r>
              <a:rPr lang="en-US" sz="6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prelucrat</a:t>
            </a:r>
            <a:r>
              <a:rPr lang="en-US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cronicile</a:t>
            </a:r>
            <a:r>
              <a:rPr lang="en-US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slavone</a:t>
            </a:r>
            <a:r>
              <a:rPr lang="en-US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sz="6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en-US" sz="6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rom</a:t>
            </a:r>
            <a:r>
              <a:rPr lang="ro-RO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â</a:t>
            </a:r>
            <a:r>
              <a:rPr lang="en-US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ne</a:t>
            </a:r>
            <a:r>
              <a:rPr lang="ro-RO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en-US" sz="6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ti</a:t>
            </a:r>
            <a:r>
              <a:rPr lang="en-US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6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complet</a:t>
            </a:r>
            <a:r>
              <a:rPr lang="ro-RO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â</a:t>
            </a:r>
            <a:r>
              <a:rPr lang="en-US" sz="6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nd</a:t>
            </a:r>
            <a:r>
              <a:rPr lang="en-US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î</a:t>
            </a:r>
            <a:r>
              <a:rPr lang="en-US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 special </a:t>
            </a:r>
            <a:r>
              <a:rPr lang="en-US" sz="6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domnia</a:t>
            </a:r>
            <a:r>
              <a:rPr lang="en-US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lui</a:t>
            </a:r>
            <a:r>
              <a:rPr lang="en-US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en-US" sz="6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tefan</a:t>
            </a:r>
            <a:r>
              <a:rPr lang="en-US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cel</a:t>
            </a:r>
            <a:r>
              <a:rPr lang="en-US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Mare. Din </a:t>
            </a:r>
            <a:r>
              <a:rPr lang="en-US" sz="6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acest</a:t>
            </a:r>
            <a:r>
              <a:rPr lang="ro-RO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cauz</a:t>
            </a:r>
            <a:r>
              <a:rPr lang="ro-RO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 f</a:t>
            </a:r>
            <a:r>
              <a:rPr lang="ro-RO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6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agmentul</a:t>
            </a:r>
            <a:r>
              <a:rPr lang="en-US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ce</a:t>
            </a:r>
            <a:r>
              <a:rPr lang="en-US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reda</a:t>
            </a:r>
            <a:r>
              <a:rPr lang="en-US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epoca</a:t>
            </a:r>
            <a:r>
              <a:rPr lang="en-US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domniei</a:t>
            </a:r>
            <a:r>
              <a:rPr lang="en-US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acestuia</a:t>
            </a:r>
            <a:r>
              <a:rPr lang="en-US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este</a:t>
            </a:r>
            <a:r>
              <a:rPr lang="en-US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cel</a:t>
            </a:r>
            <a:r>
              <a:rPr lang="en-US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mai</a:t>
            </a:r>
            <a:r>
              <a:rPr lang="en-US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sz="6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î</a:t>
            </a:r>
            <a:r>
              <a:rPr lang="en-US" sz="6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ntins</a:t>
            </a:r>
            <a:r>
              <a:rPr lang="en-US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 el </a:t>
            </a:r>
            <a:r>
              <a:rPr lang="en-US" sz="6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cuprinz</a:t>
            </a:r>
            <a:r>
              <a:rPr lang="ro-RO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â</a:t>
            </a:r>
            <a:r>
              <a:rPr lang="en-US" sz="6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nd</a:t>
            </a:r>
            <a:r>
              <a:rPr lang="en-US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o </a:t>
            </a:r>
            <a:r>
              <a:rPr lang="en-US" sz="6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treime</a:t>
            </a:r>
            <a:r>
              <a:rPr lang="en-US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din </a:t>
            </a:r>
            <a:r>
              <a:rPr lang="ro-RO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î</a:t>
            </a:r>
            <a:r>
              <a:rPr lang="en-US" sz="6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ntr</a:t>
            </a:r>
            <a:r>
              <a:rPr lang="ro-RO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ea</a:t>
            </a:r>
            <a:r>
              <a:rPr lang="en-US" sz="6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ga</a:t>
            </a:r>
            <a:r>
              <a:rPr lang="en-US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cronic</a:t>
            </a:r>
            <a:r>
              <a:rPr lang="ro-RO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6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Ureche</a:t>
            </a:r>
            <a:r>
              <a:rPr lang="en-US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ofer</a:t>
            </a:r>
            <a:r>
              <a:rPr lang="ro-RO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aici</a:t>
            </a:r>
            <a:r>
              <a:rPr lang="en-US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modelul</a:t>
            </a:r>
            <a:r>
              <a:rPr lang="en-US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unei</a:t>
            </a:r>
            <a:r>
              <a:rPr lang="en-US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epoci</a:t>
            </a:r>
            <a:r>
              <a:rPr lang="en-US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de </a:t>
            </a:r>
            <a:r>
              <a:rPr lang="en-US" sz="6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glorie</a:t>
            </a:r>
            <a:r>
              <a:rPr lang="en-US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a </a:t>
            </a:r>
            <a:r>
              <a:rPr lang="en-US" sz="6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Moldovei</a:t>
            </a:r>
            <a:r>
              <a:rPr lang="en-US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6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Epoca</a:t>
            </a:r>
            <a:r>
              <a:rPr lang="en-US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lui</a:t>
            </a:r>
            <a:r>
              <a:rPr lang="en-US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en-US" sz="6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tefan</a:t>
            </a:r>
            <a:r>
              <a:rPr lang="en-US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cel</a:t>
            </a:r>
            <a:r>
              <a:rPr lang="en-US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Mare </a:t>
            </a:r>
            <a:r>
              <a:rPr lang="en-US" sz="6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este</a:t>
            </a:r>
            <a:r>
              <a:rPr lang="en-US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epoca</a:t>
            </a:r>
            <a:r>
              <a:rPr lang="en-US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eroic</a:t>
            </a:r>
            <a:r>
              <a:rPr lang="ro-RO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povestit</a:t>
            </a:r>
            <a:r>
              <a:rPr lang="ro-RO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lumii</a:t>
            </a:r>
            <a:r>
              <a:rPr lang="en-US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neeroice</a:t>
            </a:r>
            <a:r>
              <a:rPr lang="en-US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contemporane</a:t>
            </a:r>
            <a:r>
              <a:rPr lang="en-US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en-US" sz="6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cronica</a:t>
            </a:r>
            <a:r>
              <a:rPr lang="en-US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transform</a:t>
            </a:r>
            <a:r>
              <a:rPr lang="ro-RO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â</a:t>
            </a:r>
            <a:r>
              <a:rPr lang="en-US" sz="6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ndu</a:t>
            </a:r>
            <a:r>
              <a:rPr lang="en-US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-se </a:t>
            </a:r>
            <a:r>
              <a:rPr lang="en-US" sz="6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astfel</a:t>
            </a:r>
            <a:r>
              <a:rPr lang="en-US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sz="6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î</a:t>
            </a:r>
            <a:r>
              <a:rPr lang="en-US" sz="6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ntr</a:t>
            </a:r>
            <a:r>
              <a:rPr lang="en-US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-o </a:t>
            </a:r>
            <a:r>
              <a:rPr lang="en-US" sz="6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povestire</a:t>
            </a:r>
            <a:r>
              <a:rPr lang="en-US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digresiv</a:t>
            </a:r>
            <a:r>
              <a:rPr lang="ro-RO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o-RO" sz="6300" u="sng" dirty="0">
              <a:solidFill>
                <a:schemeClr val="tx2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o-RO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6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Letopise</a:t>
            </a:r>
            <a:r>
              <a:rPr lang="ro-RO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ţ</a:t>
            </a:r>
            <a:r>
              <a:rPr lang="en-US" sz="6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ul</a:t>
            </a:r>
            <a:r>
              <a:rPr lang="en-US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Ţă</a:t>
            </a:r>
            <a:r>
              <a:rPr lang="en-US" sz="6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rii</a:t>
            </a:r>
            <a:r>
              <a:rPr lang="en-US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Moldovei</a:t>
            </a:r>
            <a:r>
              <a:rPr lang="en-US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este</a:t>
            </a:r>
            <a:r>
              <a:rPr lang="en-US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prima </a:t>
            </a:r>
            <a:r>
              <a:rPr lang="en-US" sz="6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cronica</a:t>
            </a:r>
            <a:r>
              <a:rPr lang="en-US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scris</a:t>
            </a:r>
            <a:r>
              <a:rPr lang="ro-RO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cu </a:t>
            </a:r>
            <a:r>
              <a:rPr lang="en-US" sz="6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inten</a:t>
            </a:r>
            <a:r>
              <a:rPr lang="ro-RO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ţ</a:t>
            </a:r>
            <a:r>
              <a:rPr lang="en-US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ii </a:t>
            </a:r>
            <a:r>
              <a:rPr lang="en-US" sz="6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artistice</a:t>
            </a:r>
            <a:r>
              <a:rPr lang="en-US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o-RO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î</a:t>
            </a:r>
            <a:r>
              <a:rPr lang="en-US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 care </a:t>
            </a:r>
            <a:r>
              <a:rPr lang="en-US" sz="6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autorul</a:t>
            </a:r>
            <a:r>
              <a:rPr lang="en-US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d</a:t>
            </a:r>
            <a:r>
              <a:rPr lang="ro-RO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dovad</a:t>
            </a:r>
            <a:r>
              <a:rPr lang="ro-RO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de talent de </a:t>
            </a:r>
            <a:r>
              <a:rPr lang="en-US" sz="6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povestitor</a:t>
            </a:r>
            <a:r>
              <a:rPr lang="en-US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sz="6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en-US" sz="6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de </a:t>
            </a:r>
            <a:r>
              <a:rPr lang="en-US" sz="6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portretist</a:t>
            </a:r>
            <a:r>
              <a:rPr lang="en-US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6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Stilul</a:t>
            </a:r>
            <a:r>
              <a:rPr lang="en-US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s</a:t>
            </a:r>
            <a:r>
              <a:rPr lang="ro-RO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u </a:t>
            </a:r>
            <a:r>
              <a:rPr lang="en-US" sz="6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este</a:t>
            </a:r>
            <a:r>
              <a:rPr lang="en-US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senten</a:t>
            </a:r>
            <a:r>
              <a:rPr lang="ro-RO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ţ</a:t>
            </a:r>
            <a:r>
              <a:rPr lang="en-US" sz="6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ios</a:t>
            </a:r>
            <a:r>
              <a:rPr lang="en-US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6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dese</a:t>
            </a:r>
            <a:r>
              <a:rPr lang="en-US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ori</a:t>
            </a:r>
            <a:r>
              <a:rPr lang="en-US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vioi</a:t>
            </a:r>
            <a:r>
              <a:rPr lang="en-US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sz="6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en-US" sz="6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abundant </a:t>
            </a:r>
            <a:r>
              <a:rPr lang="ro-RO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î</a:t>
            </a:r>
            <a:r>
              <a:rPr lang="en-US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 </a:t>
            </a:r>
            <a:r>
              <a:rPr lang="en-US" sz="6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proverbe</a:t>
            </a:r>
            <a:r>
              <a:rPr lang="en-US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6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zic</a:t>
            </a:r>
            <a:r>
              <a:rPr lang="ro-RO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sz="6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tori</a:t>
            </a:r>
            <a:r>
              <a:rPr lang="en-US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sz="6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en-US" sz="6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expresii</a:t>
            </a:r>
            <a:r>
              <a:rPr lang="en-US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populare</a:t>
            </a:r>
            <a:r>
              <a:rPr lang="en-US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o-RO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Î</a:t>
            </a:r>
            <a:r>
              <a:rPr lang="en-US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 opera </a:t>
            </a:r>
            <a:r>
              <a:rPr lang="en-US" sz="6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lui</a:t>
            </a:r>
            <a:r>
              <a:rPr lang="en-US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se pot </a:t>
            </a:r>
            <a:r>
              <a:rPr lang="ro-RO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î</a:t>
            </a:r>
            <a:r>
              <a:rPr lang="en-US" sz="6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nt</a:t>
            </a:r>
            <a:r>
              <a:rPr lang="ro-RO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â</a:t>
            </a:r>
            <a:r>
              <a:rPr lang="en-US" sz="6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lni</a:t>
            </a:r>
            <a:r>
              <a:rPr lang="en-US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 de </a:t>
            </a:r>
            <a:r>
              <a:rPr lang="en-US" sz="6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asemenea</a:t>
            </a:r>
            <a:r>
              <a:rPr lang="en-US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6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interoga</a:t>
            </a:r>
            <a:r>
              <a:rPr lang="ro-RO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ţ</a:t>
            </a:r>
            <a:r>
              <a:rPr lang="en-US" sz="6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ia</a:t>
            </a:r>
            <a:r>
              <a:rPr lang="en-US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sz="6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ţ</a:t>
            </a:r>
            <a:r>
              <a:rPr lang="en-US" sz="6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exclama</a:t>
            </a:r>
            <a:r>
              <a:rPr lang="ro-RO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ţ</a:t>
            </a:r>
            <a:r>
              <a:rPr lang="en-US" sz="6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ia</a:t>
            </a:r>
            <a:r>
              <a:rPr lang="en-US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retoric</a:t>
            </a:r>
            <a:r>
              <a:rPr lang="ro-RO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6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Grigore</a:t>
            </a:r>
            <a:r>
              <a:rPr lang="en-US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Ureche</a:t>
            </a:r>
            <a:r>
              <a:rPr lang="en-US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inaugureaz</a:t>
            </a:r>
            <a:r>
              <a:rPr lang="ro-RO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forma </a:t>
            </a:r>
            <a:r>
              <a:rPr lang="en-US" sz="6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simpl</a:t>
            </a:r>
            <a:r>
              <a:rPr lang="ro-RO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a </a:t>
            </a:r>
            <a:r>
              <a:rPr lang="en-US" sz="6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nara</a:t>
            </a:r>
            <a:r>
              <a:rPr lang="ro-RO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ţ</a:t>
            </a:r>
            <a:r>
              <a:rPr lang="en-US" sz="6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iunii</a:t>
            </a:r>
            <a:r>
              <a:rPr lang="en-US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istorice</a:t>
            </a:r>
            <a:r>
              <a:rPr lang="en-US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; el </a:t>
            </a:r>
            <a:r>
              <a:rPr lang="en-US" sz="6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exprim</a:t>
            </a:r>
            <a:r>
              <a:rPr lang="ro-RO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necesitatea</a:t>
            </a:r>
            <a:r>
              <a:rPr lang="en-US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c</a:t>
            </a:r>
            <a:r>
              <a:rPr lang="ro-RO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ro-RO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ţ</a:t>
            </a:r>
            <a:r>
              <a:rPr lang="en-US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ii de </a:t>
            </a:r>
            <a:r>
              <a:rPr lang="en-US" sz="6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istorie</a:t>
            </a:r>
            <a:r>
              <a:rPr lang="en-US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î</a:t>
            </a:r>
            <a:r>
              <a:rPr lang="en-US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 </a:t>
            </a:r>
            <a:r>
              <a:rPr lang="en-US" sz="6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limba</a:t>
            </a:r>
            <a:r>
              <a:rPr lang="en-US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rom</a:t>
            </a:r>
            <a:r>
              <a:rPr lang="ro-RO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â</a:t>
            </a:r>
            <a:r>
              <a:rPr lang="en-US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ro-RO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sz="6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en-US" sz="6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despre</a:t>
            </a:r>
            <a:r>
              <a:rPr lang="en-US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rom</a:t>
            </a:r>
            <a:r>
              <a:rPr lang="ro-RO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â</a:t>
            </a:r>
            <a:r>
              <a:rPr lang="en-US" sz="63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ni</a:t>
            </a:r>
            <a:r>
              <a:rPr lang="en-US" sz="63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ro-RO" sz="6300" u="sng" dirty="0">
              <a:solidFill>
                <a:schemeClr val="tx2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o-RO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152400"/>
            <a:ext cx="8686800" cy="6477000"/>
          </a:xfrm>
        </p:spPr>
        <p:txBody>
          <a:bodyPr>
            <a:noAutofit/>
          </a:bodyPr>
          <a:lstStyle/>
          <a:p>
            <a:pPr algn="l"/>
            <a:r>
              <a:rPr lang="ro-RO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Constiin</a:t>
            </a:r>
            <a:r>
              <a:rPr lang="ro-RO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ţ</a:t>
            </a:r>
            <a:r>
              <a:rPr lang="en-US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en-US" sz="2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acoperiri</a:t>
            </a:r>
            <a:r>
              <a:rPr lang="en-US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acestei</a:t>
            </a:r>
            <a:r>
              <a:rPr lang="en-US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lacune</a:t>
            </a:r>
            <a:r>
              <a:rPr lang="en-US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istorice</a:t>
            </a:r>
            <a:r>
              <a:rPr lang="en-US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sz="2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î</a:t>
            </a:r>
            <a:r>
              <a:rPr lang="en-US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l </a:t>
            </a:r>
            <a:r>
              <a:rPr lang="ro-RO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î</a:t>
            </a:r>
            <a:r>
              <a:rPr lang="en-US" sz="2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ndeamn</a:t>
            </a:r>
            <a:r>
              <a:rPr lang="ro-RO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s</a:t>
            </a:r>
            <a:r>
              <a:rPr lang="ro-RO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o-RO" sz="2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en-US" sz="2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asume</a:t>
            </a:r>
            <a:r>
              <a:rPr lang="en-US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rolul</a:t>
            </a:r>
            <a:r>
              <a:rPr lang="en-US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de prim </a:t>
            </a:r>
            <a:r>
              <a:rPr lang="en-US" sz="2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scriitor</a:t>
            </a:r>
            <a:r>
              <a:rPr lang="en-US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al </a:t>
            </a:r>
            <a:r>
              <a:rPr lang="en-US" sz="2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unei</a:t>
            </a:r>
            <a:r>
              <a:rPr lang="en-US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cronici</a:t>
            </a:r>
            <a:r>
              <a:rPr lang="en-US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moldovene</a:t>
            </a:r>
            <a:r>
              <a:rPr lang="ro-RO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en-US" sz="2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ti</a:t>
            </a:r>
            <a:r>
              <a:rPr lang="en-US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î</a:t>
            </a:r>
            <a:r>
              <a:rPr lang="en-US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 </a:t>
            </a:r>
            <a:r>
              <a:rPr lang="en-US" sz="2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limba</a:t>
            </a:r>
            <a:r>
              <a:rPr lang="en-US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ţă</a:t>
            </a:r>
            <a:r>
              <a:rPr lang="en-US" sz="2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rii</a:t>
            </a:r>
            <a:r>
              <a:rPr lang="en-US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. El </a:t>
            </a:r>
            <a:r>
              <a:rPr lang="en-US" sz="2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este</a:t>
            </a:r>
            <a:r>
              <a:rPr lang="en-US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reprezentant</a:t>
            </a:r>
            <a:r>
              <a:rPr lang="en-US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al </a:t>
            </a:r>
            <a:r>
              <a:rPr lang="en-US" sz="2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umanismului</a:t>
            </a:r>
            <a:r>
              <a:rPr lang="en-US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rom</a:t>
            </a:r>
            <a:r>
              <a:rPr lang="ro-RO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â</a:t>
            </a:r>
            <a:r>
              <a:rPr lang="en-US" sz="2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nsesc</a:t>
            </a:r>
            <a:r>
              <a:rPr lang="en-US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orientat</a:t>
            </a:r>
            <a:r>
              <a:rPr lang="en-US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de </a:t>
            </a:r>
            <a:r>
              <a:rPr lang="en-US" sz="2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ideea</a:t>
            </a:r>
            <a:r>
              <a:rPr lang="en-US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latinit</a:t>
            </a:r>
            <a:r>
              <a:rPr lang="ro-RO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ăţ</a:t>
            </a:r>
            <a:r>
              <a:rPr lang="en-US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ii </a:t>
            </a:r>
            <a:r>
              <a:rPr lang="en-US" sz="2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originale</a:t>
            </a:r>
            <a:r>
              <a:rPr lang="en-US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. El </a:t>
            </a:r>
            <a:r>
              <a:rPr lang="en-US" sz="2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inventeaza</a:t>
            </a:r>
            <a:r>
              <a:rPr lang="en-US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sz="2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en-US" sz="2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coala</a:t>
            </a:r>
            <a:r>
              <a:rPr lang="en-US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cronicarilor</a:t>
            </a:r>
            <a:r>
              <a:rPr lang="en-US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moldoveni</a:t>
            </a:r>
            <a:r>
              <a:rPr lang="en-US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sz="2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en-US" sz="2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epica</a:t>
            </a:r>
            <a:r>
              <a:rPr lang="en-US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istoriei</a:t>
            </a:r>
            <a:r>
              <a:rPr lang="en-US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î</a:t>
            </a:r>
            <a:r>
              <a:rPr lang="en-US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 </a:t>
            </a:r>
            <a:r>
              <a:rPr lang="en-US" sz="2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limba</a:t>
            </a:r>
            <a:r>
              <a:rPr lang="en-US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rom</a:t>
            </a:r>
            <a:r>
              <a:rPr lang="ro-RO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â</a:t>
            </a:r>
            <a:r>
              <a:rPr lang="en-US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ro-RO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ro-RO" sz="2100" u="sng" dirty="0">
              <a:solidFill>
                <a:schemeClr val="tx2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o-RO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Prin</a:t>
            </a:r>
            <a:r>
              <a:rPr lang="en-US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opera </a:t>
            </a:r>
            <a:r>
              <a:rPr lang="en-US" sz="2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sa</a:t>
            </a:r>
            <a:r>
              <a:rPr lang="en-US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cronicarul</a:t>
            </a:r>
            <a:r>
              <a:rPr lang="en-US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a </a:t>
            </a:r>
            <a:r>
              <a:rPr lang="en-US" sz="2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oferit</a:t>
            </a:r>
            <a:r>
              <a:rPr lang="en-US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subiecte</a:t>
            </a:r>
            <a:r>
              <a:rPr lang="en-US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unor</a:t>
            </a:r>
            <a:r>
              <a:rPr lang="en-US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mari</a:t>
            </a:r>
            <a:r>
              <a:rPr lang="en-US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scriitori</a:t>
            </a:r>
            <a:r>
              <a:rPr lang="en-US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ce</a:t>
            </a:r>
            <a:r>
              <a:rPr lang="en-US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aveau</a:t>
            </a:r>
            <a:r>
              <a:rPr lang="en-US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s</a:t>
            </a:r>
            <a:r>
              <a:rPr lang="ro-RO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2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urmeze</a:t>
            </a:r>
            <a:r>
              <a:rPr lang="en-US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2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Costache</a:t>
            </a:r>
            <a:r>
              <a:rPr lang="en-US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Negruzii</a:t>
            </a:r>
            <a:r>
              <a:rPr lang="en-US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scrie</a:t>
            </a:r>
            <a:r>
              <a:rPr lang="en-US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“</a:t>
            </a:r>
            <a:r>
              <a:rPr lang="en-US" sz="2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Alexandru</a:t>
            </a:r>
            <a:r>
              <a:rPr lang="en-US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L</a:t>
            </a:r>
            <a:r>
              <a:rPr lang="ro-RO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sz="2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pu</a:t>
            </a:r>
            <a:r>
              <a:rPr lang="ro-RO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en-US" sz="2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neanu</a:t>
            </a:r>
            <a:r>
              <a:rPr lang="en-US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”, </a:t>
            </a:r>
            <a:r>
              <a:rPr lang="en-US" sz="2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Vasile</a:t>
            </a:r>
            <a:r>
              <a:rPr lang="en-US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Alecsandri</a:t>
            </a:r>
            <a:r>
              <a:rPr lang="en-US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– “Despot </a:t>
            </a:r>
            <a:r>
              <a:rPr lang="en-US" sz="2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Vod</a:t>
            </a:r>
            <a:r>
              <a:rPr lang="ro-RO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”, </a:t>
            </a:r>
            <a:r>
              <a:rPr lang="en-US" sz="2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Barbu</a:t>
            </a:r>
            <a:r>
              <a:rPr lang="en-US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en-US" sz="2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tef</a:t>
            </a:r>
            <a:r>
              <a:rPr lang="ro-RO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sz="2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nescu</a:t>
            </a:r>
            <a:r>
              <a:rPr lang="en-US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Delavrancea</a:t>
            </a:r>
            <a:r>
              <a:rPr lang="en-US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–  </a:t>
            </a:r>
            <a:r>
              <a:rPr lang="en-US" sz="2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binecunoscutele</a:t>
            </a:r>
            <a:r>
              <a:rPr lang="en-US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“</a:t>
            </a:r>
            <a:r>
              <a:rPr lang="en-US" sz="2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Trilogia</a:t>
            </a:r>
            <a:r>
              <a:rPr lang="en-US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Moldovei</a:t>
            </a:r>
            <a:r>
              <a:rPr lang="en-US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”, </a:t>
            </a:r>
            <a:r>
              <a:rPr lang="ro-RO" sz="2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en-US" sz="2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“</a:t>
            </a:r>
            <a:r>
              <a:rPr lang="en-US" sz="2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Apus</a:t>
            </a:r>
            <a:r>
              <a:rPr lang="en-US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de </a:t>
            </a:r>
            <a:r>
              <a:rPr lang="en-US" sz="2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soare</a:t>
            </a:r>
            <a:r>
              <a:rPr lang="en-US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”, </a:t>
            </a:r>
            <a:r>
              <a:rPr lang="en-US" sz="2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iar</a:t>
            </a:r>
            <a:r>
              <a:rPr lang="en-US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marele</a:t>
            </a:r>
            <a:r>
              <a:rPr lang="en-US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Mihail</a:t>
            </a:r>
            <a:r>
              <a:rPr lang="en-US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Sadoveanu</a:t>
            </a:r>
            <a:r>
              <a:rPr lang="en-US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uimi</a:t>
            </a:r>
            <a:r>
              <a:rPr lang="en-US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cu “</a:t>
            </a:r>
            <a:r>
              <a:rPr lang="en-US" sz="2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Fratii</a:t>
            </a:r>
            <a:r>
              <a:rPr lang="en-US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Jderi</a:t>
            </a:r>
            <a:r>
              <a:rPr lang="en-US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”, “</a:t>
            </a:r>
            <a:r>
              <a:rPr lang="ro-RO" sz="2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en-US" sz="2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oimii</a:t>
            </a:r>
            <a:r>
              <a:rPr lang="en-US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”, “</a:t>
            </a:r>
            <a:r>
              <a:rPr lang="en-US" sz="2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Nicoara</a:t>
            </a:r>
            <a:r>
              <a:rPr lang="en-US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Potcoava</a:t>
            </a:r>
            <a:r>
              <a:rPr lang="en-US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” </a:t>
            </a:r>
            <a:r>
              <a:rPr lang="ro-RO" sz="2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en-US" sz="2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altele</a:t>
            </a:r>
            <a:r>
              <a:rPr lang="en-US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ro-RO" sz="2100" u="sng" dirty="0">
              <a:solidFill>
                <a:schemeClr val="tx2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o-RO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Ureche</a:t>
            </a:r>
            <a:r>
              <a:rPr lang="en-US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a </a:t>
            </a:r>
            <a:r>
              <a:rPr lang="en-US" sz="2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adus</a:t>
            </a:r>
            <a:r>
              <a:rPr lang="en-US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î</a:t>
            </a:r>
            <a:r>
              <a:rPr lang="en-US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 prim plan </a:t>
            </a:r>
            <a:r>
              <a:rPr lang="en-US" sz="2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viziunea</a:t>
            </a:r>
            <a:r>
              <a:rPr lang="en-US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moralistic</a:t>
            </a:r>
            <a:r>
              <a:rPr lang="ro-RO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prin</a:t>
            </a:r>
            <a:r>
              <a:rPr lang="en-US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care </a:t>
            </a:r>
            <a:r>
              <a:rPr lang="en-US" sz="2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spunea</a:t>
            </a:r>
            <a:r>
              <a:rPr lang="en-US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c</a:t>
            </a:r>
            <a:r>
              <a:rPr lang="ro-RO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istoria</a:t>
            </a:r>
            <a:r>
              <a:rPr lang="en-US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educ</a:t>
            </a:r>
            <a:r>
              <a:rPr lang="ro-RO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 nu </a:t>
            </a:r>
            <a:r>
              <a:rPr lang="en-US" sz="2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numai</a:t>
            </a:r>
            <a:r>
              <a:rPr lang="en-US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informeaz</a:t>
            </a:r>
            <a:r>
              <a:rPr lang="ro-RO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despre</a:t>
            </a:r>
            <a:r>
              <a:rPr lang="en-US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trecut</a:t>
            </a:r>
            <a:r>
              <a:rPr lang="en-US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). De </a:t>
            </a:r>
            <a:r>
              <a:rPr lang="en-US" sz="2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asemenea</a:t>
            </a:r>
            <a:r>
              <a:rPr lang="en-US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 el </a:t>
            </a:r>
            <a:r>
              <a:rPr lang="en-US" sz="2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utilizeaz</a:t>
            </a:r>
            <a:r>
              <a:rPr lang="ro-RO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tiparul</a:t>
            </a:r>
            <a:r>
              <a:rPr lang="en-US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narativ</a:t>
            </a:r>
            <a:r>
              <a:rPr lang="en-US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organizat</a:t>
            </a:r>
            <a:r>
              <a:rPr lang="en-US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pe</a:t>
            </a:r>
            <a:r>
              <a:rPr lang="en-US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nucleie</a:t>
            </a:r>
            <a:r>
              <a:rPr lang="en-US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iar</a:t>
            </a:r>
            <a:r>
              <a:rPr lang="en-US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î</a:t>
            </a:r>
            <a:r>
              <a:rPr lang="en-US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 opera </a:t>
            </a:r>
            <a:r>
              <a:rPr lang="en-US" sz="2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lui</a:t>
            </a:r>
            <a:r>
              <a:rPr lang="en-US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fiecare</a:t>
            </a:r>
            <a:r>
              <a:rPr lang="en-US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paragraf</a:t>
            </a:r>
            <a:r>
              <a:rPr lang="en-US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poart</a:t>
            </a:r>
            <a:r>
              <a:rPr lang="ro-RO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un </a:t>
            </a:r>
            <a:r>
              <a:rPr lang="en-US" sz="2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titlu</a:t>
            </a:r>
            <a:r>
              <a:rPr lang="en-US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ce</a:t>
            </a:r>
            <a:r>
              <a:rPr lang="en-US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anun</a:t>
            </a:r>
            <a:r>
              <a:rPr lang="ro-RO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ţă</a:t>
            </a:r>
            <a:r>
              <a:rPr lang="en-US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con</a:t>
            </a:r>
            <a:r>
              <a:rPr lang="ro-RO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ţ</a:t>
            </a:r>
            <a:r>
              <a:rPr lang="en-US" sz="2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intul</a:t>
            </a:r>
            <a:r>
              <a:rPr lang="en-US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o-RO" sz="2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en-US" sz="2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aceste</a:t>
            </a:r>
            <a:r>
              <a:rPr lang="en-US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paragrafe</a:t>
            </a:r>
            <a:r>
              <a:rPr lang="en-US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se </a:t>
            </a:r>
            <a:r>
              <a:rPr lang="en-US" sz="2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centreaz</a:t>
            </a:r>
            <a:r>
              <a:rPr lang="ro-RO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î</a:t>
            </a:r>
            <a:r>
              <a:rPr lang="en-US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 </a:t>
            </a:r>
            <a:r>
              <a:rPr lang="en-US" sz="2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jurul</a:t>
            </a:r>
            <a:r>
              <a:rPr lang="en-US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unui</a:t>
            </a:r>
            <a:r>
              <a:rPr lang="en-US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eveniment</a:t>
            </a:r>
            <a:r>
              <a:rPr lang="en-US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sau</a:t>
            </a:r>
            <a:r>
              <a:rPr lang="en-US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a </a:t>
            </a:r>
            <a:r>
              <a:rPr lang="en-US" sz="2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unei</a:t>
            </a:r>
            <a:r>
              <a:rPr lang="en-US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persone</a:t>
            </a:r>
            <a:r>
              <a:rPr lang="en-US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istorice</a:t>
            </a:r>
            <a:r>
              <a:rPr lang="en-US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Povestirea</a:t>
            </a:r>
            <a:r>
              <a:rPr lang="en-US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se </a:t>
            </a:r>
            <a:r>
              <a:rPr lang="en-US" sz="2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realizeaz</a:t>
            </a:r>
            <a:r>
              <a:rPr lang="ro-RO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la </a:t>
            </a:r>
            <a:r>
              <a:rPr lang="en-US" sz="2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personana</a:t>
            </a:r>
            <a:r>
              <a:rPr lang="en-US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a III-a. Se </a:t>
            </a:r>
            <a:r>
              <a:rPr lang="en-US" sz="2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distinge</a:t>
            </a:r>
            <a:r>
              <a:rPr lang="en-US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 de </a:t>
            </a:r>
            <a:r>
              <a:rPr lang="en-US" sz="2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asemenea</a:t>
            </a:r>
            <a:r>
              <a:rPr lang="en-US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verosimilitatea</a:t>
            </a:r>
            <a:r>
              <a:rPr lang="en-US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deoarece</a:t>
            </a:r>
            <a:r>
              <a:rPr lang="en-US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opera nu </a:t>
            </a:r>
            <a:r>
              <a:rPr lang="en-US" sz="2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este</a:t>
            </a:r>
            <a:r>
              <a:rPr lang="en-US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fictiv</a:t>
            </a:r>
            <a:r>
              <a:rPr lang="ro-RO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ci</a:t>
            </a:r>
            <a:r>
              <a:rPr lang="en-US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î</a:t>
            </a:r>
            <a:r>
              <a:rPr lang="en-US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 ea se </a:t>
            </a:r>
            <a:r>
              <a:rPr lang="en-US" sz="2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configureaz</a:t>
            </a:r>
            <a:r>
              <a:rPr lang="ro-RO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adev</a:t>
            </a:r>
            <a:r>
              <a:rPr lang="ro-RO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sz="2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rul</a:t>
            </a:r>
            <a:r>
              <a:rPr lang="en-US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sz="2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en-US" sz="2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cunoa</a:t>
            </a:r>
            <a:r>
              <a:rPr lang="ro-RO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en-US" sz="2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terea</a:t>
            </a:r>
            <a:r>
              <a:rPr lang="en-US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Letopise</a:t>
            </a:r>
            <a:r>
              <a:rPr lang="ro-RO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ţ</a:t>
            </a:r>
            <a:r>
              <a:rPr lang="en-US" sz="2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ul</a:t>
            </a:r>
            <a:r>
              <a:rPr lang="en-US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nu </a:t>
            </a:r>
            <a:r>
              <a:rPr lang="en-US" sz="2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este</a:t>
            </a:r>
            <a:r>
              <a:rPr lang="en-US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o </a:t>
            </a:r>
            <a:r>
              <a:rPr lang="en-US" sz="2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istorie</a:t>
            </a:r>
            <a:r>
              <a:rPr lang="en-US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tr</a:t>
            </a:r>
            <a:r>
              <a:rPr lang="ro-RO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it</a:t>
            </a:r>
            <a:r>
              <a:rPr lang="ro-RO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ci</a:t>
            </a:r>
            <a:r>
              <a:rPr lang="en-US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una</a:t>
            </a:r>
            <a:r>
              <a:rPr lang="en-US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evocat</a:t>
            </a:r>
            <a:r>
              <a:rPr lang="ro-RO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o-RO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Î</a:t>
            </a:r>
            <a:r>
              <a:rPr lang="en-US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 </a:t>
            </a:r>
            <a:r>
              <a:rPr lang="en-US" sz="2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ansamblu</a:t>
            </a:r>
            <a:r>
              <a:rPr lang="en-US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cronica</a:t>
            </a:r>
            <a:r>
              <a:rPr lang="en-US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are </a:t>
            </a:r>
            <a:r>
              <a:rPr lang="en-US" sz="2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aspectul</a:t>
            </a:r>
            <a:r>
              <a:rPr lang="en-US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unei</a:t>
            </a:r>
            <a:r>
              <a:rPr lang="en-US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povestiri</a:t>
            </a:r>
            <a:r>
              <a:rPr lang="en-US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î</a:t>
            </a:r>
            <a:r>
              <a:rPr lang="en-US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 tip </a:t>
            </a:r>
            <a:r>
              <a:rPr lang="en-US" sz="2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mozaicat</a:t>
            </a:r>
            <a:r>
              <a:rPr lang="en-US" sz="2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ro-RO" sz="2100" dirty="0">
              <a:solidFill>
                <a:schemeClr val="tx2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" y="228600"/>
            <a:ext cx="8839200" cy="6400800"/>
          </a:xfrm>
        </p:spPr>
        <p:txBody>
          <a:bodyPr>
            <a:normAutofit fontScale="70000" lnSpcReduction="20000"/>
          </a:bodyPr>
          <a:lstStyle/>
          <a:p>
            <a:pPr algn="l"/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Nara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ţ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iunile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lui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Grigore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Ureche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 la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fel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ca </a:t>
            </a:r>
            <a:r>
              <a:rPr lang="ro-RO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cele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ale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lui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Ion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Neculce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urmeaz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modelul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popular, cu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fraze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scurte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domin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â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nd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coordonarea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respect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â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nd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topica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p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ţ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ilor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de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propozi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ţ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 cu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epitetele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compara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ţ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iile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de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factur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popular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Grigore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Ureche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a </a:t>
            </a:r>
            <a:r>
              <a:rPr lang="ro-RO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î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ntemeiat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genul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nara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ţ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iunii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simple de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factur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istoric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Textul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s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u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atinge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ceea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numea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Eugen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Simion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nara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ţ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iunea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pur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prin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precizie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linearitate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vigoarea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relat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rii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. El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stie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c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istoria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trebuie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s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exprime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fapte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. Un spa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ţ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iu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î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ntins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este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acordat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domniei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lui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tefan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cel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Mare, dup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cum am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mai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precizat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anterior, 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î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momentele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cele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mai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importante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cucerirea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Chiliei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a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Cetatii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Albe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disputele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cu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Radu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Vod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Lupta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de la R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zboieni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Podul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Î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nalt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ridicarea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m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stirii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Putna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conflictul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cu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regele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polon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Albert,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lucrarea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Pocu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ţ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Caracterul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moralizator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al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nara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ţ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iunii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este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dovedit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de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autor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prin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atitudinea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luat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î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mpotriva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abuzurilor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crimelor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s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â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ite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de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unii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monarhi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f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discern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â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nt.</a:t>
            </a:r>
            <a:endParaRPr lang="ro-RO" u="sng" dirty="0">
              <a:solidFill>
                <a:schemeClr val="tx2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Portretele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lui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Grigore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Ureche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sunt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clasice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anun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ţă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tr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turile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fizice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apoi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pe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cele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morale </a:t>
            </a:r>
            <a:r>
              <a:rPr lang="ro-RO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faptele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care le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justific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pe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cele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din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urm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Cel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mai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reu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it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portret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este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al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lui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tefan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cel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Mare, care 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îş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dovede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te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clasicismul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prin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impulsivitate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capacit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ăţ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ile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morale, h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rnicia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agerimea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arta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militar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vitejia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f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seam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n,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capacitatea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de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jertf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perseveren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ţă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î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lupt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faptul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c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se </a:t>
            </a:r>
            <a:r>
              <a:rPr lang="ro-RO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î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ncredea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î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victorie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ro-RO" u="sng" dirty="0">
              <a:solidFill>
                <a:schemeClr val="tx2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o-RO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228600"/>
            <a:ext cx="8686800" cy="6400800"/>
          </a:xfrm>
        </p:spPr>
        <p:txBody>
          <a:bodyPr>
            <a:normAutofit fontScale="70000" lnSpcReduction="20000"/>
          </a:bodyPr>
          <a:lstStyle/>
          <a:p>
            <a:pPr algn="l"/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Î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ceea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prive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te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dialogul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 la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Grigore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Ureche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sunt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cunoscute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dialogurile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dintre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Petru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Rare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se </a:t>
            </a:r>
            <a:r>
              <a:rPr lang="ro-RO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î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ntorcea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de la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pescuit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o-RO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boierii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care 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l-au 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î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nt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â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mpinat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 ca mo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tenitor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al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tronului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sau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dialogul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lui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Alexandru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L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pu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neanu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cei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patru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boieri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o-RO" u="sng" dirty="0">
              <a:solidFill>
                <a:schemeClr val="tx2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“De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neamul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moldovenilor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”, de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Miron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Costin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este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conceput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î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stil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umanist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ca o opera de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sintez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istoric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geografic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î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 care se 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î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ncadreaz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etnogeneza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rom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â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o-RO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storia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poporului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rom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â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n). 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Î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sprijinul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idei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originii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rom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â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ne, el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aduce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(dup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argumentele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filosofice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ale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lui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Ureche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o-RO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argumente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arheologice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valul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lui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Traian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inscrip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ţ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ii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pe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pia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tră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cet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ăţ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vechi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monede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Columna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lui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Traian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etnografice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(port,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ceremonia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osp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ăţ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ului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 a 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î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nmorm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â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nt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rii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similare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cu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cele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ale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rom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â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nilor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o-RO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argumente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folclorice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Dac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Grigore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Ureche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avusese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ca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surs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de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inspira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ţ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Letopise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ţ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ul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lui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Eustratie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Dragos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Miron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Costin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nu are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drept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surs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dec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â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t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propria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memorie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surse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externe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pe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care le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enumer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la </a:t>
            </a:r>
            <a:r>
              <a:rPr lang="ro-RO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î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nceputul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cronicii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Scrierea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cuprinde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apte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capitole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î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 care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Miron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Costin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î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mplete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te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date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referitoare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la Italia </a:t>
            </a:r>
            <a:r>
              <a:rPr lang="ro-RO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la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Imperiul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Roman cu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cele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privind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situa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ţ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Daciei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î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momentul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cuceririi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ei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de c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tre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Traian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astfel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î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nc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â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t s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rezulte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geneza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poporului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rom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â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 din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contopirea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dacilor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cu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romanii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ro-RO" u="sng" dirty="0">
              <a:solidFill>
                <a:schemeClr val="tx2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Cartea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este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o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scriere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privitoare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la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originile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lumii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izvor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â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din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durerea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inimii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din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dorin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ţ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a de a nu-</a:t>
            </a:r>
            <a:r>
              <a:rPr lang="ro-RO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l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sa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neamul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cu mare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ocar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o-RO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î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nfundat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de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basmele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interpolatorilor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lui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Ureche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sau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ale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altor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r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u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voitori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. Este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dorin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ţ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patriotului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de a nu l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sa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istoria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ţă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rii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la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cheremul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unor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neaveni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ţ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care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murd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resc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imaginea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acestui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neam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viteaz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o-RO" dirty="0">
              <a:solidFill>
                <a:schemeClr val="tx2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152400"/>
            <a:ext cx="8686800" cy="6477000"/>
          </a:xfrm>
        </p:spPr>
        <p:txBody>
          <a:bodyPr>
            <a:normAutofit fontScale="70000" lnSpcReduction="20000"/>
          </a:bodyPr>
          <a:lstStyle/>
          <a:p>
            <a:pPr algn="l"/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Primul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capitol al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scrierii,“De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Italia”,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reprezint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o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lucrare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geografic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etnografic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a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Italiei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Î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acest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capitol,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autorul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îş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asum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rolul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de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martor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 el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povestind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sub forma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unui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memorandum, ca </a:t>
            </a:r>
            <a:r>
              <a:rPr lang="ro-RO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c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â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nd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ar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fi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vizitat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acele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locu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Î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 al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doilea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capitol, “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Pentru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î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mp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ăţ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Ramului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”,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prin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valorificarea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leg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turilor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privitoare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la </a:t>
            </a:r>
            <a:r>
              <a:rPr lang="ro-RO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î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ntemeierea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Romei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se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vorbe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te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despre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formarea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Imperiului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roman </a:t>
            </a:r>
            <a:r>
              <a:rPr lang="ro-RO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despre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expansiunea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lui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. Al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treilea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capitol, “De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Dachia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”, 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î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nf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ăţ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isaza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Dacia, patria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str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ăm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o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ilor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no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tri,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iar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al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patrulea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capitol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prezent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â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nd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cuceriea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colonizarea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Daciei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de c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tre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Traian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ş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expansiunea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romanilor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î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 Asia </a:t>
            </a:r>
            <a:r>
              <a:rPr lang="ro-RO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Africa. 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Î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urm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torul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capitol se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argumenteaz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originea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rom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a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poporului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rom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â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pe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baza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dovezilor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arheologice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iar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î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 al </a:t>
            </a:r>
            <a:r>
              <a:rPr lang="ro-RO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aselea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se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aduc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si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argumente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filologice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etnografice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Ultimul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capitol 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î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ncearc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s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completeze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r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stimpul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dintre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colonizarea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Daciei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î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ntemeierea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Moldovei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Scopurile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pe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care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acest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text le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urm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re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te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sunt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î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primul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r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â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nd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stabilirea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î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mprejur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rilor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istorice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care au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determinat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na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terea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poporului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rom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â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n, </a:t>
            </a:r>
            <a:r>
              <a:rPr lang="ro-RO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demonstrarea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latinit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ăţ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ii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acestuia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ro-RO" u="sng" dirty="0">
              <a:solidFill>
                <a:schemeClr val="tx2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“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Biruit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-au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gandul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”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reprezinta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o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fraz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emblematic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red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spiritul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celor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dedica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ţ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î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nfloririi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culturale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na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ţ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ionale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Miron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Costin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are o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atitudine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plin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de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considera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ţ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fa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ţă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de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Grigore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Ureche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recunosc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â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ndu-i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meritele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patriotismul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. El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combate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falsurile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celor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doi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interpolatori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face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elogiul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c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ăţ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ii,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relev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â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nd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importan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ţ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scrisului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Autorul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reprezint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un moment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esen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ţ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ial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î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evolutia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nara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ţ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iunii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istorice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rom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â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ne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ti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 din care se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na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te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romanul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istoric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sadovenian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“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Nunta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domni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ţ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ei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Ruxandra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”. </a:t>
            </a:r>
            <a:endParaRPr lang="ro-RO" u="sng" dirty="0">
              <a:solidFill>
                <a:schemeClr val="tx2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o-RO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" y="152400"/>
            <a:ext cx="8763000" cy="6477000"/>
          </a:xfrm>
        </p:spPr>
        <p:txBody>
          <a:bodyPr>
            <a:normAutofit fontScale="70000" lnSpcReduction="20000"/>
          </a:bodyPr>
          <a:lstStyle/>
          <a:p>
            <a:pPr algn="l"/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Din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traducerea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costinian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se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na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te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tipul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de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povestitor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meditativ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din opera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lui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Sadoveanu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. Din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punct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de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vedere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artistic la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Miron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Costin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se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deosebe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te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un patriotism de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latur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psihologic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spre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deosebire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de Ion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Neculce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 care se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axeaz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pe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portretul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anecdotic. </a:t>
            </a:r>
            <a:endParaRPr lang="ro-RO" u="sng" dirty="0">
              <a:solidFill>
                <a:schemeClr val="tx2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 Cu o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scriere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mai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dificil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mai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cult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dec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â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t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cea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a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lui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Grigore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Ureche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Miron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Costin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folose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te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sintaxa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topica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limbii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latine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motiv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pentru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care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frazele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sale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sunt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mai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greoaie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ro-RO" u="sng" dirty="0">
              <a:solidFill>
                <a:schemeClr val="tx2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Miron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Costin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reprezint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nara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ţ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iunea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istoric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de tip anecdotic,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dus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mai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t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â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rziu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la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apogeu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de Ion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Neculce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Costin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este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primul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nostru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narator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meditativ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Spre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deosebire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de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Ureche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scrisul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lui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nu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mai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este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spontan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trece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printr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-un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proces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semnificativ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acest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process se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realizeaz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pe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linia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construc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ţ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iei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personajelor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Dincolo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de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insiruirea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de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evenimente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cronicarul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las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loc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analizei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psihologice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fr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â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nt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rilor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interioare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ro-RO" u="sng" dirty="0">
              <a:solidFill>
                <a:schemeClr val="tx2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Miron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Costin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realizeaz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mici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biografii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de-a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lungul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c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rora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se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urm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re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te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metamorfoza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personajelor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Spre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exemplu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evolu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ţ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lui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Tom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tefan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pe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parcursul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celor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dou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domnii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: la </a:t>
            </a:r>
            <a:r>
              <a:rPr lang="ro-RO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î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nceput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este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un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domn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crud </a:t>
            </a:r>
            <a:r>
              <a:rPr lang="ro-RO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s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â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ngeros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pentru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c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“la a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doua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domnie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cu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multu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schimbatu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î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ntr-altu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chip dup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patima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ce-i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venise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lui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la cap.”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Dac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Ureche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povestea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deta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at,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Costin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tr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ie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te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istoria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la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modul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dramatic,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destinul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tragic al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omului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supus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unei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for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ţ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e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implacabile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fiind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tema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lui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predilect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o-RO" u="sng" dirty="0">
              <a:solidFill>
                <a:schemeClr val="tx2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o-RO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subTitle" idx="1"/>
          </p:nvPr>
        </p:nvSpPr>
        <p:spPr>
          <a:xfrm>
            <a:off x="228600" y="152400"/>
            <a:ext cx="8686800" cy="6477000"/>
          </a:xfrm>
        </p:spPr>
        <p:txBody>
          <a:bodyPr>
            <a:normAutofit fontScale="70000" lnSpcReduction="20000"/>
          </a:bodyPr>
          <a:lstStyle/>
          <a:p>
            <a:pPr algn="l"/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Av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â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nd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o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structur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flexibil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 el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este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singurul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cronicar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care-</a:t>
            </a:r>
            <a:r>
              <a:rPr lang="ro-RO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î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ndreapt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aten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ţ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asupra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destinului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fiin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ţ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ei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umane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tema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asigur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unitatea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operei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sale.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Textul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costinian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este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impregnat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de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maxime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proverbe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cuget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ri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puncteaz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o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anume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situa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ţ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sau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un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caracter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anticipativ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Costin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este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preocupat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nu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numai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de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destinul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hot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â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tor,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nestatornicia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lucrurilor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omene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ti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. “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Iar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nu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sunt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vremurile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subt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c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â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rma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omului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bietul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omul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subt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vremi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.”</a:t>
            </a:r>
            <a:endParaRPr lang="ro-RO" u="sng" dirty="0">
              <a:solidFill>
                <a:schemeClr val="tx2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Portretele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lui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Miron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Costin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sunt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lapidare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anun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ţă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tr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tura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dominanta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de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caracter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Dialogul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este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predominant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doarece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personajul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care are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replic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se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caracterizeaz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prin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ceea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spune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Portretele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sale nu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sunt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nuan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ţ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ate,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fiecare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personaj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reprezent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â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nd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un tip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uman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: Gasper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Gratiani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este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str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inul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care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domina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ţ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ara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Barnovski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este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nevinovatul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sacrificat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Vasile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Lupu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este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ambi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ţi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osul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f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margini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iar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Gheorghe 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tefan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este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omul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instruit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î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ţ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eleptul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Î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concluzie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pe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Miron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Costin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nu-l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intereseaz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portretele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fizice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 el ax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â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ndu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-se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pe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cele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morale. </a:t>
            </a:r>
            <a:endParaRPr lang="ro-RO" u="sng" dirty="0">
              <a:solidFill>
                <a:schemeClr val="tx2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Nicolae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Manolescu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remarc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î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 “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Istoria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critic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a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literaturii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rom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â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ne” ca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Miron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Costin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este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un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reprezentant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al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Barocului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rom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â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nesc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care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realizeaz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pentru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prima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dat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o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oper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este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expresia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unei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noi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con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tiin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ţ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e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tragice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o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î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nlocuie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te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pe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cea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senin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clasic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. Este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cel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care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descoper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moartea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ca tem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literar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Prin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Costin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se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preg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te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te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terenul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apari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ţ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iei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romantismului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ro-RO" dirty="0">
              <a:solidFill>
                <a:schemeClr val="tx2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228600"/>
            <a:ext cx="8686800" cy="6324600"/>
          </a:xfrm>
        </p:spPr>
        <p:txBody>
          <a:bodyPr>
            <a:noAutofit/>
          </a:bodyPr>
          <a:lstStyle/>
          <a:p>
            <a:pPr algn="l"/>
            <a:r>
              <a:rPr lang="ro-RO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Ion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Neculce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î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continu</a:t>
            </a:r>
            <a:r>
              <a:rPr lang="ro-RO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pe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ceilal</a:t>
            </a:r>
            <a:r>
              <a:rPr lang="ro-RO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ţ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cronicari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î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atitudinea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memorialistic</a:t>
            </a:r>
            <a:r>
              <a:rPr lang="ro-RO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fa</a:t>
            </a:r>
            <a:r>
              <a:rPr lang="ro-RO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ţă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de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istorie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. Opera popular</a:t>
            </a:r>
            <a:r>
              <a:rPr lang="ro-RO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confera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autenticitate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iar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preocuparea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pentru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istorie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este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mai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mare </a:t>
            </a:r>
            <a:r>
              <a:rPr lang="ro-RO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î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letopise</a:t>
            </a:r>
            <a:r>
              <a:rPr lang="ro-RO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ţ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 c</a:t>
            </a:r>
            <a:r>
              <a:rPr lang="ro-RO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ci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el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poveste</a:t>
            </a:r>
            <a:r>
              <a:rPr lang="ro-RO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te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evenimentele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Oralitatea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spontaneitatea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ţ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in de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talentul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s</a:t>
            </a:r>
            <a:r>
              <a:rPr lang="ro-RO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u natural. El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este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o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expresie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a con</a:t>
            </a:r>
            <a:r>
              <a:rPr lang="ro-RO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tiin</a:t>
            </a:r>
            <a:r>
              <a:rPr lang="ro-RO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ţ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ei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naturale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istoricul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care </a:t>
            </a:r>
            <a:r>
              <a:rPr lang="ro-RO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î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ro-RO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ţ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elege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î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nt</a:t>
            </a:r>
            <a:r>
              <a:rPr lang="ro-RO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â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mpl</a:t>
            </a:r>
            <a:r>
              <a:rPr lang="ro-RO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rile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istorice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tr</a:t>
            </a:r>
            <a:r>
              <a:rPr lang="ro-RO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ite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 con</a:t>
            </a:r>
            <a:r>
              <a:rPr lang="ro-RO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tiin</a:t>
            </a:r>
            <a:r>
              <a:rPr lang="ro-RO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ţ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a artistic</a:t>
            </a:r>
            <a:r>
              <a:rPr lang="ro-RO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. El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dovede</a:t>
            </a:r>
            <a:r>
              <a:rPr lang="ro-RO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te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har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descopera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valoarea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de document </a:t>
            </a:r>
            <a:r>
              <a:rPr lang="ro-RO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valoarea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artistic</a:t>
            </a:r>
            <a:r>
              <a:rPr lang="ro-RO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a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legendelor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popuare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. “O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sam</a:t>
            </a:r>
            <a:r>
              <a:rPr lang="ro-RO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de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cuvinte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”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este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un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titlu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simbolic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ce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relev</a:t>
            </a:r>
            <a:r>
              <a:rPr lang="ro-RO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faptul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c</a:t>
            </a:r>
            <a:r>
              <a:rPr lang="ro-RO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cele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culese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prelucrate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de el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sunt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numai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un fragment din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marea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crea</a:t>
            </a:r>
            <a:r>
              <a:rPr lang="ro-RO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ţ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ie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popular</a:t>
            </a:r>
            <a:r>
              <a:rPr lang="ro-RO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. Av</a:t>
            </a:r>
            <a:r>
              <a:rPr lang="ro-RO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â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nd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o forma</a:t>
            </a:r>
            <a:r>
              <a:rPr lang="ro-RO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ţ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ie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intelectual</a:t>
            </a:r>
            <a:r>
              <a:rPr lang="ro-RO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modest</a:t>
            </a:r>
            <a:r>
              <a:rPr lang="ro-RO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 el nu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este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un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istoric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ci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un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memorialist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 un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narator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ironic </a:t>
            </a:r>
            <a:r>
              <a:rPr lang="ro-RO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subiectiv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al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istoriei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Tr</a:t>
            </a:r>
            <a:r>
              <a:rPr lang="ro-RO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r>
              <a:rPr lang="ro-RO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tura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dominanta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a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mentalit</a:t>
            </a:r>
            <a:r>
              <a:rPr lang="ro-RO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ăţ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ilor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de tip popular a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acestui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povestitor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este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comunicativitatea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Niciodat</a:t>
            </a:r>
            <a:r>
              <a:rPr lang="ro-RO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nu a min</a:t>
            </a:r>
            <a:r>
              <a:rPr lang="ro-RO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ţ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it cu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discre</a:t>
            </a:r>
            <a:r>
              <a:rPr lang="ro-RO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ţ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ie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 cum o f</a:t>
            </a:r>
            <a:r>
              <a:rPr lang="ro-RO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cea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Miron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Costin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ca s</a:t>
            </a:r>
            <a:r>
              <a:rPr lang="ro-RO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treac</a:t>
            </a:r>
            <a:r>
              <a:rPr lang="ro-RO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î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pagin</a:t>
            </a:r>
            <a:r>
              <a:rPr lang="ro-RO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fapte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de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culise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Costin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refuz</a:t>
            </a:r>
            <a:r>
              <a:rPr lang="ro-RO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s</a:t>
            </a:r>
            <a:r>
              <a:rPr lang="ro-RO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scrie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ceea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ce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ar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fi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fost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de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ur</a:t>
            </a:r>
            <a:r>
              <a:rPr lang="ro-RO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â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ro-RO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pomenire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o-RO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î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ns</a:t>
            </a:r>
            <a:r>
              <a:rPr lang="ro-RO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Neculce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aici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gase</a:t>
            </a:r>
            <a:r>
              <a:rPr lang="ro-RO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te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sursa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povestirii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f</a:t>
            </a:r>
            <a:r>
              <a:rPr lang="ro-RO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ro-RO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ocoluri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euferisme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Intelectual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condus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de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firea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sa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Costin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nu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patrunde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indiscret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î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 via</a:t>
            </a:r>
            <a:r>
              <a:rPr lang="ro-RO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ţ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personalit</a:t>
            </a:r>
            <a:r>
              <a:rPr lang="ro-RO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ăţ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ilor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pe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c</a:t>
            </a:r>
            <a:r>
              <a:rPr lang="ro-RO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â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nd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Neculce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exploateaz</a:t>
            </a:r>
            <a:r>
              <a:rPr lang="ro-RO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aceast</a:t>
            </a:r>
            <a:r>
              <a:rPr lang="ro-RO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sursa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spre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a-</a:t>
            </a:r>
            <a:r>
              <a:rPr lang="ro-RO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colora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puternic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original </a:t>
            </a:r>
            <a:r>
              <a:rPr lang="ro-RO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î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ntruchip</a:t>
            </a:r>
            <a:r>
              <a:rPr lang="ro-RO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rile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individuale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Neculce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folose</a:t>
            </a:r>
            <a:r>
              <a:rPr lang="ro-RO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te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graiul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dulce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moldovenesc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o-RO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Î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ncepe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s</a:t>
            </a:r>
            <a:r>
              <a:rPr lang="ro-RO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se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configureze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o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anumita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structur</a:t>
            </a:r>
            <a:r>
              <a:rPr lang="ro-RO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artistic</a:t>
            </a:r>
            <a:r>
              <a:rPr lang="ro-RO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impus</a:t>
            </a:r>
            <a:r>
              <a:rPr lang="ro-RO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de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moldovenii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care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sunt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povestitori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lirici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Neculce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a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gasit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la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Miron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Costin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o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valoare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spiritual</a:t>
            </a:r>
            <a:r>
              <a:rPr lang="ro-RO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complementar</a:t>
            </a:r>
            <a:r>
              <a:rPr lang="ro-RO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spiritului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s</a:t>
            </a:r>
            <a:r>
              <a:rPr lang="ro-RO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u popular. </a:t>
            </a:r>
            <a:endParaRPr lang="ro-RO" sz="2000" u="sng" dirty="0">
              <a:solidFill>
                <a:schemeClr val="tx2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sz="1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o-RO" sz="1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endParaRPr lang="ro-RO" sz="1800" u="sng" dirty="0">
              <a:solidFill>
                <a:schemeClr val="tx2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sz="1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o-RO" sz="1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	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" y="152400"/>
            <a:ext cx="8839200" cy="6553200"/>
          </a:xfrm>
        </p:spPr>
        <p:txBody>
          <a:bodyPr>
            <a:normAutofit fontScale="62500" lnSpcReduction="20000"/>
          </a:bodyPr>
          <a:lstStyle/>
          <a:p>
            <a:pPr algn="l"/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Spre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deosebire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de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ceilal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ţ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cronicari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 Ion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Neculce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este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mai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sensibil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la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sensa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ţ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ional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dec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â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t la 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î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nt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â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mpl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ri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m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re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ţ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e, cu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tendin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ţă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de a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aduna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anecdote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recurg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â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nd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la am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nuntul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picant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. “O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sam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de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cuvinte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”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relev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aplicarea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asupra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evenimentului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minor,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uneori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ridicol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de comic, a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spiritului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anecdotic.</a:t>
            </a:r>
            <a:endParaRPr lang="ro-RO" u="sng" dirty="0">
              <a:solidFill>
                <a:schemeClr val="tx2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Cele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mai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realizate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portrete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sunt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cele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ale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lui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Ion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Neculce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spre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exemplu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portretul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mitropolitului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Dosoftei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).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Neculce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enun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ţă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am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nuntele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eviden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ţ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iaz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î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ntregul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semnele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particulare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ticurile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gesturile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. El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individualizeaz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portretele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sale r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â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â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nd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î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memoria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cititorilor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Portretul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lui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Neculce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se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situeaz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î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ntre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caricatur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tablou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ro-RO" u="sng" dirty="0">
              <a:solidFill>
                <a:schemeClr val="tx2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 Tot la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Neculce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î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nt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â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lnim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frecven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ţ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cea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mai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mare a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dialogului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Evenimentele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personajele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despre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care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nareaz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pare c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le-a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cunoscut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direct,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dovedindu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î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nc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o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dat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talentul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incontestabil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de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narator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. Ca </a:t>
            </a:r>
            <a:r>
              <a:rPr lang="ro-RO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Creang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 el introduce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dialogul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printr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-o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formul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ro-RO" u="sng" dirty="0">
              <a:solidFill>
                <a:schemeClr val="tx2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Comunicativitatea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indiscreta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abilitatea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dezvinov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ăţ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irii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abunden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ţ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anecdotelor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proverbelor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 c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ţ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irea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blestemul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sistematizarea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portretiz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rii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sunt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specifice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î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 opera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lui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Neculce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. For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ţ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individualizatoare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l-au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determinat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pe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George C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linescu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s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vorbeasc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despre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tehnica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potretului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Neculce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a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fost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considerat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un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fel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de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Caragiale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î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naninte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de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Caragiale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. El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prefigureaz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umanismul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popular al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lui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Creang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. Este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cel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manifest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spirit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ludic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consacr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â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nd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genul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povestirii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de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delectare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ro-RO" u="sng" dirty="0">
              <a:solidFill>
                <a:schemeClr val="tx2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 La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Dimitrie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Cantemir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s-a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remarcat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patriotismul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 el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afirm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â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nd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c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 de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sub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ap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sare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str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ina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poporul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-a p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strat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fiin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ţ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na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ţ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ional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 politic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obiceiurile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Marele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erudit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se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dovedeste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primul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savant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rom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â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 cu un vast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orizont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de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istorie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na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ţ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ional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universal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. De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exagereaz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originea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pur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romana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a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poporului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rom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â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n,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lucr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rile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lui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au o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valoroas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inc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rc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tur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istoric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spre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exemplu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“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Cre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terea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descre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terea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Imperiului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Otoman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”).</a:t>
            </a:r>
            <a:endParaRPr lang="ro-RO" dirty="0">
              <a:solidFill>
                <a:schemeClr val="tx2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" y="228600"/>
            <a:ext cx="8763000" cy="6629400"/>
          </a:xfrm>
        </p:spPr>
        <p:txBody>
          <a:bodyPr>
            <a:normAutofit fontScale="62500" lnSpcReduction="20000"/>
          </a:bodyPr>
          <a:lstStyle/>
          <a:p>
            <a:pPr algn="l"/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Descrierea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Moldovei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”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este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prima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descriere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a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statului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feudal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moldovean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apar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ţ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in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â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nd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unui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om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de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cultur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ro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â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n, </a:t>
            </a:r>
            <a:r>
              <a:rPr lang="ro-RO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nemasc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â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ndu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-se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prin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vastitatea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informa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ţ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iei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Cartea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are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trei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p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ţ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Partea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geografic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prezint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forme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de relief, flora 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fauna, bog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ăţ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iile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naturale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sare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fier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titei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). 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Î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descrierea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sa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Ceahl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ul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este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comparat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cu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olimpul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Partea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politica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are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nou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sprezece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capitole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o-RO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cuprinde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formele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de stat,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organizarea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politic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administrativ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î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nsc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un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rile </a:t>
            </a:r>
            <a:r>
              <a:rPr lang="ro-RO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obiceiurile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legate de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logodn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 nun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ţ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sau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î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nmorm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â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nt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ri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capitolul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al XVII-lea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cuprinde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descrierea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c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lu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arilor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cu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efecte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terapeutice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). A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treia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parte, 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î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 care se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vorbe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te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despre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“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cele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biserice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ti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ale 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î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nva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ăţă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turii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î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 Moldova”,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cuprinde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informa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ţ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ii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despre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graiul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moldovenesc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literele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folosite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 la </a:t>
            </a:r>
            <a:r>
              <a:rPr lang="ro-RO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î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nceput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latine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ti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î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ntruchip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ri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antologice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Doina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Frumoasele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Ursitele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Sanzienele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Zburatorul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).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Cartea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este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î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nsotita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de o hart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Dimitrie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Cantemir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fiind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primul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nostru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cartograf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ro-RO" u="sng" dirty="0">
              <a:solidFill>
                <a:schemeClr val="tx2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Cantemir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a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fost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cel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mai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mare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umanist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al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nostru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 el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scriind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î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afara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de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istorie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o-RO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geografie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versuri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proza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tratate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de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muzicologie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matematic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fizic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realizeaz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prima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sintez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metafizic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datorat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unui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rom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â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n,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trage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concluzii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politice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sociale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din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faptele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trecutului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ale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prezentului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o-RO" u="sng" dirty="0">
              <a:solidFill>
                <a:schemeClr val="tx2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Cronicile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sunt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cele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care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realizeaz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cea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dint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â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imagine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scris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. Mai 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î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nt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â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au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ap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rut 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î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limba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oficial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slavon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iar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mai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t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â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rziu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î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ncep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â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nd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cu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secolele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aisprezece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o-RO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aptesprezece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î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limba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na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ţ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ional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acestea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fiind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primele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scrieri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originale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de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mari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î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ntinderi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o-RO" u="sng" dirty="0">
              <a:solidFill>
                <a:schemeClr val="tx2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Valoarea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literar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a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cronicilor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deriv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din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faptul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c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letopise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ţ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ele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con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emneaz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evenimentele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petrecute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anterior,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iar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acestea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reprezint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primele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scrieri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artistice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nara</a:t>
            </a:r>
            <a:r>
              <a:rPr lang="ro-RO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ţ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iunea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portretul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descrierea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dialogul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o-RO" u="sng" dirty="0">
              <a:solidFill>
                <a:schemeClr val="tx2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o-RO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21429" y="4406900"/>
            <a:ext cx="3822571" cy="24511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Content Placeholder 4"/>
          <p:cNvSpPr>
            <a:spLocks noGrp="1"/>
          </p:cNvSpPr>
          <p:nvPr>
            <p:ph type="title"/>
          </p:nvPr>
        </p:nvSpPr>
        <p:spPr>
          <a:xfrm>
            <a:off x="990600" y="152400"/>
            <a:ext cx="7404100" cy="1630362"/>
          </a:xfrm>
        </p:spPr>
        <p:txBody>
          <a:bodyPr>
            <a:normAutofit fontScale="90000"/>
          </a:bodyPr>
          <a:lstStyle/>
          <a:p>
            <a:pPr algn="ctr"/>
            <a:r>
              <a:rPr lang="ro-RO" dirty="0"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tefan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cel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Mare</a:t>
            </a:r>
            <a:br>
              <a:rPr lang="en-US" dirty="0">
                <a:latin typeface="Times New Roman" pitchFamily="18" charset="0"/>
                <a:cs typeface="Times New Roman" pitchFamily="18" charset="0"/>
              </a:rPr>
            </a:br>
            <a:r>
              <a:rPr lang="en-US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caracterizare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dup</a:t>
            </a:r>
            <a:r>
              <a:rPr lang="ro-RO" dirty="0"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dirty="0">
                <a:latin typeface="Times New Roman" pitchFamily="18" charset="0"/>
                <a:cs typeface="Times New Roman" pitchFamily="18" charset="0"/>
              </a:rPr>
              <a:t>,,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Letopise</a:t>
            </a:r>
            <a:r>
              <a:rPr lang="ro-RO" dirty="0">
                <a:latin typeface="Times New Roman" pitchFamily="18" charset="0"/>
                <a:cs typeface="Times New Roman" pitchFamily="18" charset="0"/>
              </a:rPr>
              <a:t>ţ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dirty="0">
                <a:latin typeface="Times New Roman" pitchFamily="18" charset="0"/>
                <a:cs typeface="Times New Roman" pitchFamily="18" charset="0"/>
              </a:rPr>
              <a:t>Ţă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rii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Moldovei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”</a:t>
            </a:r>
            <a:r>
              <a:rPr lang="ro-RO">
                <a:latin typeface="Times New Roman" pitchFamily="18" charset="0"/>
                <a:cs typeface="Times New Roman" pitchFamily="18" charset="0"/>
              </a:rPr>
              <a:t>, de </a:t>
            </a:r>
            <a:r>
              <a:rPr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G.Ureche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2286000"/>
            <a:ext cx="75438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2550" indent="457200" algn="just">
              <a:buNone/>
            </a:pPr>
            <a:r>
              <a:rPr lang="en-US" sz="2400" i="1" dirty="0" err="1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Portretul</a:t>
            </a:r>
            <a:r>
              <a:rPr lang="en-US" sz="2400" i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i="1" dirty="0" err="1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literar</a:t>
            </a:r>
            <a:r>
              <a:rPr lang="en-US" sz="2400" i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al </a:t>
            </a:r>
            <a:r>
              <a:rPr lang="en-US" sz="2400" i="1" dirty="0" err="1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lui</a:t>
            </a:r>
            <a:r>
              <a:rPr lang="en-US" sz="2400" i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sz="2400" i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en-US" sz="2400" i="1" dirty="0" err="1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tefan</a:t>
            </a:r>
            <a:r>
              <a:rPr lang="en-US" sz="2400" i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i="1" dirty="0" err="1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cel</a:t>
            </a:r>
            <a:r>
              <a:rPr lang="en-US" sz="2400" i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Mare, </a:t>
            </a:r>
            <a:r>
              <a:rPr lang="en-US" sz="2400" i="1" dirty="0" err="1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realizat</a:t>
            </a:r>
            <a:r>
              <a:rPr lang="en-US" sz="2400" i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de </a:t>
            </a:r>
            <a:r>
              <a:rPr lang="en-US" sz="2400" i="1" dirty="0" err="1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Ureche</a:t>
            </a:r>
            <a:r>
              <a:rPr lang="en-US" sz="2400" i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a r</a:t>
            </a:r>
            <a:r>
              <a:rPr lang="ro-RO" sz="2400" i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sz="2400" i="1" dirty="0" err="1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mas</a:t>
            </a:r>
            <a:r>
              <a:rPr lang="en-US" sz="2400" i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p</a:t>
            </a:r>
            <a:r>
              <a:rPr lang="ro-RO" sz="2400" i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â</a:t>
            </a:r>
            <a:r>
              <a:rPr lang="en-US" sz="2400" i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ro-RO" sz="2400" i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sz="2400" i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i="1" dirty="0" err="1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ast</a:t>
            </a:r>
            <a:r>
              <a:rPr lang="ro-RO" sz="2400" i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sz="2400" i="1" dirty="0" err="1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zi</a:t>
            </a:r>
            <a:r>
              <a:rPr lang="en-US" sz="2400" i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i="1" dirty="0" err="1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celebru</a:t>
            </a:r>
            <a:r>
              <a:rPr lang="en-US" sz="2400" i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sz="2400" i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î</a:t>
            </a:r>
            <a:r>
              <a:rPr lang="en-US" sz="2400" i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n </a:t>
            </a:r>
            <a:r>
              <a:rPr lang="ro-RO" sz="2400" i="1" dirty="0" err="1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î</a:t>
            </a:r>
            <a:r>
              <a:rPr lang="en-US" sz="2400" i="1" dirty="0" err="1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ntreaga</a:t>
            </a:r>
            <a:r>
              <a:rPr lang="en-US" sz="2400" i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i="1" dirty="0" err="1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literatur</a:t>
            </a:r>
            <a:r>
              <a:rPr lang="ro-RO" sz="2400" i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sz="2400" i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i="1" dirty="0" err="1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rom</a:t>
            </a:r>
            <a:r>
              <a:rPr lang="ro-RO" sz="2400" i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â</a:t>
            </a:r>
            <a:r>
              <a:rPr lang="en-US" sz="2400" i="1" dirty="0" err="1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na</a:t>
            </a:r>
            <a:r>
              <a:rPr lang="en-US" sz="2400" i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i="1" dirty="0" err="1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Grigore</a:t>
            </a:r>
            <a:r>
              <a:rPr lang="en-US" sz="2400" i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i="1" dirty="0" err="1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Ureche</a:t>
            </a:r>
            <a:r>
              <a:rPr lang="en-US" sz="2400" i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i="1" dirty="0" err="1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prezint</a:t>
            </a:r>
            <a:r>
              <a:rPr lang="ro-RO" sz="2400" i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sz="2400" i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sz="2400" i="1" dirty="0" err="1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î</a:t>
            </a:r>
            <a:r>
              <a:rPr lang="en-US" sz="2400" i="1" dirty="0" err="1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mprejurarea</a:t>
            </a:r>
            <a:r>
              <a:rPr lang="en-US" sz="2400" i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i="1" dirty="0" err="1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mor</a:t>
            </a:r>
            <a:r>
              <a:rPr lang="ro-RO" sz="2400" i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ţ</a:t>
            </a:r>
            <a:r>
              <a:rPr lang="en-US" sz="2400" i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ii </a:t>
            </a:r>
            <a:r>
              <a:rPr lang="en-US" sz="2400" i="1" dirty="0" err="1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domnitorului</a:t>
            </a:r>
            <a:r>
              <a:rPr lang="en-US" sz="2400" i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o-RO" sz="2400" i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î</a:t>
            </a:r>
            <a:r>
              <a:rPr lang="en-US" sz="2400" i="1" dirty="0" err="1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nf</a:t>
            </a:r>
            <a:r>
              <a:rPr lang="ro-RO" sz="2400" i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ăţ</a:t>
            </a:r>
            <a:r>
              <a:rPr lang="en-US" sz="2400" i="1" dirty="0" err="1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o-RO" sz="2400" i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en-US" sz="2400" i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area </a:t>
            </a:r>
            <a:r>
              <a:rPr lang="en-US" sz="2400" i="1" dirty="0" err="1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lui</a:t>
            </a:r>
            <a:r>
              <a:rPr lang="en-US" sz="2400" i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i="1" dirty="0" err="1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sentimentele</a:t>
            </a:r>
            <a:r>
              <a:rPr lang="en-US" sz="2400" i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i="1" dirty="0" err="1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poporului</a:t>
            </a:r>
            <a:r>
              <a:rPr lang="en-US" sz="2400" i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la </a:t>
            </a:r>
            <a:r>
              <a:rPr lang="en-US" sz="2400" i="1" dirty="0" err="1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moartea</a:t>
            </a:r>
            <a:r>
              <a:rPr lang="en-US" sz="2400" i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i="1" dirty="0" err="1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sa</a:t>
            </a:r>
            <a:r>
              <a:rPr lang="en-US" sz="2400" i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i="1" dirty="0" err="1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intrarea</a:t>
            </a:r>
            <a:r>
              <a:rPr lang="en-US" sz="2400" i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i="1" dirty="0" err="1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lui</a:t>
            </a:r>
            <a:r>
              <a:rPr lang="en-US" sz="2400" i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sz="2400" i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en-US" sz="2400" i="1" dirty="0" err="1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tefan</a:t>
            </a:r>
            <a:r>
              <a:rPr lang="en-US" sz="2400" i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sz="2400" i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î</a:t>
            </a:r>
            <a:r>
              <a:rPr lang="en-US" sz="2400" i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n legend</a:t>
            </a:r>
            <a:r>
              <a:rPr lang="ro-RO" sz="2400" i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sz="2400" i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i="1" dirty="0" err="1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aprecieri</a:t>
            </a:r>
            <a:r>
              <a:rPr lang="en-US" sz="2400" i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i="1" dirty="0" err="1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asupra</a:t>
            </a:r>
            <a:r>
              <a:rPr lang="en-US" sz="2400" i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i="1" dirty="0" err="1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vremii</a:t>
            </a:r>
            <a:r>
              <a:rPr lang="en-US" sz="2400" i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sz="2400" i="1" dirty="0" err="1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en-US" sz="2400" i="1" dirty="0" err="1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400" i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o </a:t>
            </a:r>
            <a:r>
              <a:rPr lang="en-US" sz="2400" i="1" dirty="0" err="1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scurta</a:t>
            </a:r>
            <a:r>
              <a:rPr lang="en-US" sz="2400" i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sz="2400" i="1" dirty="0" err="1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î</a:t>
            </a:r>
            <a:r>
              <a:rPr lang="en-US" sz="2400" i="1" dirty="0" err="1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nsemnare</a:t>
            </a:r>
            <a:r>
              <a:rPr lang="en-US" sz="2400" i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i="1" dirty="0" err="1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istoriografic</a:t>
            </a:r>
            <a:r>
              <a:rPr lang="ro-RO" sz="2400" i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sz="2400" i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idx="1"/>
          </p:nvPr>
        </p:nvSpPr>
        <p:spPr>
          <a:xfrm>
            <a:off x="1143000" y="228600"/>
            <a:ext cx="7651750" cy="6400800"/>
          </a:xfrm>
        </p:spPr>
        <p:txBody>
          <a:bodyPr>
            <a:normAutofit fontScale="92500" lnSpcReduction="10000"/>
          </a:bodyPr>
          <a:lstStyle/>
          <a:p>
            <a:pPr marL="82550" indent="457200">
              <a:buNone/>
            </a:pPr>
            <a:r>
              <a:rPr lang="en-US" sz="3100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Portretul</a:t>
            </a:r>
            <a:r>
              <a:rPr lang="en-US" sz="3100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100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realizat</a:t>
            </a:r>
            <a:r>
              <a:rPr lang="en-US" sz="3100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de </a:t>
            </a:r>
            <a:r>
              <a:rPr lang="en-US" sz="3100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cronicar</a:t>
            </a:r>
            <a:r>
              <a:rPr lang="en-US" sz="3100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100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domnitorului</a:t>
            </a:r>
            <a:r>
              <a:rPr lang="en-US" sz="3100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100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cuprinde</a:t>
            </a:r>
            <a:r>
              <a:rPr lang="en-US" sz="3100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100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mai</a:t>
            </a:r>
            <a:r>
              <a:rPr lang="en-US" sz="3100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ales </a:t>
            </a:r>
            <a:r>
              <a:rPr lang="en-US" sz="3100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tr</a:t>
            </a:r>
            <a:r>
              <a:rPr lang="ro-RO" sz="3100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sz="3100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r>
              <a:rPr lang="ro-RO" sz="3100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sz="3100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turi</a:t>
            </a:r>
            <a:r>
              <a:rPr lang="en-US" sz="3100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morale ale </a:t>
            </a:r>
            <a:r>
              <a:rPr lang="en-US" sz="3100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acestuia</a:t>
            </a:r>
            <a:r>
              <a:rPr lang="en-US" sz="3100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marL="82550" indent="457200" algn="just">
              <a:buNone/>
            </a:pPr>
            <a:r>
              <a:rPr lang="ro-RO" sz="35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,,</a:t>
            </a:r>
            <a:r>
              <a:rPr lang="en-US" sz="3500" i="1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Fost</a:t>
            </a:r>
            <a:r>
              <a:rPr lang="en-US" sz="35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-au </a:t>
            </a:r>
            <a:r>
              <a:rPr lang="en-US" sz="3500" i="1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acest</a:t>
            </a:r>
            <a:r>
              <a:rPr lang="en-US" sz="35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500" i="1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Ste-J'an-Voda</a:t>
            </a:r>
            <a:r>
              <a:rPr lang="en-US" sz="35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om nu mare de </a:t>
            </a:r>
            <a:r>
              <a:rPr lang="en-US" sz="3500" i="1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statu</a:t>
            </a:r>
            <a:r>
              <a:rPr lang="en-US" sz="35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, m</a:t>
            </a:r>
            <a:r>
              <a:rPr lang="ro-RO" sz="35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â</a:t>
            </a:r>
            <a:r>
              <a:rPr lang="en-US" sz="3500" i="1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nios</a:t>
            </a:r>
            <a:r>
              <a:rPr lang="en-US" sz="35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sz="3500" i="1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en-US" sz="3500" i="1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35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de </a:t>
            </a:r>
            <a:r>
              <a:rPr lang="en-US" sz="3500" i="1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graba</a:t>
            </a:r>
            <a:r>
              <a:rPr lang="en-US" sz="35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a v</a:t>
            </a:r>
            <a:r>
              <a:rPr lang="ro-RO" sz="35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sz="3500" i="1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rsa</a:t>
            </a:r>
            <a:r>
              <a:rPr lang="en-US" sz="35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s</a:t>
            </a:r>
            <a:r>
              <a:rPr lang="ro-RO" sz="35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â</a:t>
            </a:r>
            <a:r>
              <a:rPr lang="en-US" sz="3500" i="1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nge</a:t>
            </a:r>
            <a:r>
              <a:rPr lang="en-US" sz="35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500" i="1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nevinovat</a:t>
            </a:r>
            <a:r>
              <a:rPr lang="en-US" sz="35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; de </a:t>
            </a:r>
            <a:r>
              <a:rPr lang="en-US" sz="3500" i="1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multe</a:t>
            </a:r>
            <a:r>
              <a:rPr lang="en-US" sz="35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500" i="1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ori</a:t>
            </a:r>
            <a:r>
              <a:rPr lang="en-US" sz="35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la </a:t>
            </a:r>
            <a:r>
              <a:rPr lang="en-US" sz="3500" i="1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ospe</a:t>
            </a:r>
            <a:r>
              <a:rPr lang="ro-RO" sz="35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ţ</a:t>
            </a:r>
            <a:r>
              <a:rPr lang="en-US" sz="35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e </a:t>
            </a:r>
            <a:r>
              <a:rPr lang="en-US" sz="3500" i="1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omoraia</a:t>
            </a:r>
            <a:r>
              <a:rPr lang="en-US" sz="35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f</a:t>
            </a:r>
            <a:r>
              <a:rPr lang="ro-RO" sz="35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sz="35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ro-RO" sz="35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sz="35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500" i="1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giu</a:t>
            </a:r>
            <a:r>
              <a:rPr lang="en-US" sz="35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de  </a:t>
            </a:r>
            <a:r>
              <a:rPr lang="en-US" sz="3500" i="1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amintrelea</a:t>
            </a:r>
            <a:r>
              <a:rPr lang="en-US" sz="35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era </a:t>
            </a:r>
            <a:r>
              <a:rPr lang="en-US" sz="3500" i="1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om</a:t>
            </a:r>
            <a:r>
              <a:rPr lang="en-US" sz="35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sz="3500" i="1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î</a:t>
            </a:r>
            <a:r>
              <a:rPr lang="en-US" sz="3500" i="1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ntreg</a:t>
            </a:r>
            <a:r>
              <a:rPr lang="en-US" sz="35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la fire, </a:t>
            </a:r>
            <a:r>
              <a:rPr lang="en-US" sz="3500" i="1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nelene</a:t>
            </a:r>
            <a:r>
              <a:rPr lang="ro-RO" sz="35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en-US" sz="35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u, </a:t>
            </a:r>
            <a:r>
              <a:rPr lang="ro-RO" sz="35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en-US" sz="3500" i="1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35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500" i="1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lucrul</a:t>
            </a:r>
            <a:r>
              <a:rPr lang="en-US" sz="35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s</a:t>
            </a:r>
            <a:r>
              <a:rPr lang="ro-RO" sz="35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sz="35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u </a:t>
            </a:r>
            <a:r>
              <a:rPr lang="ro-RO" sz="3500" i="1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î</a:t>
            </a:r>
            <a:r>
              <a:rPr lang="en-US" sz="35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l </a:t>
            </a:r>
            <a:r>
              <a:rPr lang="ro-RO" sz="3500" i="1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en-US" sz="3500" i="1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tiia</a:t>
            </a:r>
            <a:r>
              <a:rPr lang="en-US" sz="35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al </a:t>
            </a:r>
            <a:r>
              <a:rPr lang="en-US" sz="3500" i="1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acoperi</a:t>
            </a:r>
            <a:r>
              <a:rPr lang="en-US" sz="35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o-RO" sz="3500" i="1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en-US" sz="3500" i="1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35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500" i="1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unde</a:t>
            </a:r>
            <a:r>
              <a:rPr lang="en-US" sz="35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nu g</a:t>
            </a:r>
            <a:r>
              <a:rPr lang="ro-RO" sz="35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â</a:t>
            </a:r>
            <a:r>
              <a:rPr lang="en-US" sz="3500" i="1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ndeai</a:t>
            </a:r>
            <a:r>
              <a:rPr lang="en-US" sz="35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500" i="1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acolo</a:t>
            </a:r>
            <a:r>
              <a:rPr lang="en-US" sz="35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sz="3500" i="1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î</a:t>
            </a:r>
            <a:r>
              <a:rPr lang="en-US" sz="35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l </a:t>
            </a:r>
            <a:r>
              <a:rPr lang="en-US" sz="3500" i="1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aflai</a:t>
            </a:r>
            <a:r>
              <a:rPr lang="en-US" sz="35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. La </a:t>
            </a:r>
            <a:r>
              <a:rPr lang="en-US" sz="3500" i="1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lucruri</a:t>
            </a:r>
            <a:r>
              <a:rPr lang="en-US" sz="35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de r</a:t>
            </a:r>
            <a:r>
              <a:rPr lang="ro-RO" sz="35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sz="3500" i="1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zboaie</a:t>
            </a:r>
            <a:r>
              <a:rPr lang="en-US" sz="35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, me</a:t>
            </a:r>
            <a:r>
              <a:rPr lang="ro-RO" sz="35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en-US" sz="3500" i="1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ter</a:t>
            </a:r>
            <a:r>
              <a:rPr lang="en-US" sz="35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en-US" sz="3500" i="1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unde</a:t>
            </a:r>
            <a:r>
              <a:rPr lang="en-US" sz="35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era </a:t>
            </a:r>
            <a:r>
              <a:rPr lang="en-US" sz="3500" i="1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nevoie</a:t>
            </a:r>
            <a:r>
              <a:rPr lang="en-US" sz="35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o-RO" sz="35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î</a:t>
            </a:r>
            <a:r>
              <a:rPr lang="en-US" sz="3500" i="1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nsu</a:t>
            </a:r>
            <a:r>
              <a:rPr lang="ro-RO" sz="35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en-US" sz="3500" i="1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35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se v</a:t>
            </a:r>
            <a:r>
              <a:rPr lang="ro-RO" sz="35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â</a:t>
            </a:r>
            <a:r>
              <a:rPr lang="en-US" sz="35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ro-RO" sz="35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â</a:t>
            </a:r>
            <a:r>
              <a:rPr lang="en-US" sz="3500" i="1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ia</a:t>
            </a:r>
            <a:r>
              <a:rPr lang="en-US" sz="35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, ca v</a:t>
            </a:r>
            <a:r>
              <a:rPr lang="ro-RO" sz="35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sz="35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-z</a:t>
            </a:r>
            <a:r>
              <a:rPr lang="ro-RO" sz="35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â</a:t>
            </a:r>
            <a:r>
              <a:rPr lang="en-US" sz="3500" i="1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ndu</a:t>
            </a:r>
            <a:r>
              <a:rPr lang="en-US" sz="35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-l </a:t>
            </a:r>
            <a:r>
              <a:rPr lang="en-US" sz="3500" i="1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ai</a:t>
            </a:r>
            <a:r>
              <a:rPr lang="en-US" sz="35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s</a:t>
            </a:r>
            <a:r>
              <a:rPr lang="ro-RO" sz="35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sz="3500" i="1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35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, s</a:t>
            </a:r>
            <a:r>
              <a:rPr lang="ro-RO" sz="35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sz="35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nu </a:t>
            </a:r>
            <a:r>
              <a:rPr lang="ro-RO" sz="35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î</a:t>
            </a:r>
            <a:r>
              <a:rPr lang="en-US" sz="3500" i="1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nd</a:t>
            </a:r>
            <a:r>
              <a:rPr lang="ro-RO" sz="35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sz="35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ro-RO" sz="35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sz="3500" i="1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pteze</a:t>
            </a:r>
            <a:r>
              <a:rPr lang="en-US" sz="35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o-RO" sz="3500" i="1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en-US" sz="3500" i="1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35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500" i="1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pentru</a:t>
            </a:r>
            <a:r>
              <a:rPr lang="en-US" sz="35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500" i="1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aceia</a:t>
            </a:r>
            <a:r>
              <a:rPr lang="en-US" sz="35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500" i="1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raru</a:t>
            </a:r>
            <a:r>
              <a:rPr lang="en-US" sz="35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r</a:t>
            </a:r>
            <a:r>
              <a:rPr lang="ro-RO" sz="35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sz="3500" i="1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zboiu</a:t>
            </a:r>
            <a:r>
              <a:rPr lang="en-US" sz="35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de nu </a:t>
            </a:r>
            <a:r>
              <a:rPr lang="en-US" sz="3500" i="1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biruia</a:t>
            </a:r>
            <a:r>
              <a:rPr lang="en-US" sz="35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o-RO" sz="35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en-US" sz="3500" i="1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35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500" i="1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unde</a:t>
            </a:r>
            <a:r>
              <a:rPr lang="en-US" sz="35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-l </a:t>
            </a:r>
            <a:r>
              <a:rPr lang="en-US" sz="3500" i="1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biruia</a:t>
            </a:r>
            <a:r>
              <a:rPr lang="en-US" sz="35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al</a:t>
            </a:r>
            <a:r>
              <a:rPr lang="ro-RO" sz="35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ţ</a:t>
            </a:r>
            <a:r>
              <a:rPr lang="en-US" sz="35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ii, nu </a:t>
            </a:r>
            <a:r>
              <a:rPr lang="en-US" sz="3500" i="1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pierdea</a:t>
            </a:r>
            <a:r>
              <a:rPr lang="en-US" sz="35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n</a:t>
            </a:r>
            <a:r>
              <a:rPr lang="ro-RO" sz="35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sz="3500" i="1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dejdea</a:t>
            </a:r>
            <a:r>
              <a:rPr lang="en-US" sz="35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, ca </a:t>
            </a:r>
            <a:r>
              <a:rPr lang="ro-RO" sz="35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en-US" sz="3500" i="1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tiindu</a:t>
            </a:r>
            <a:r>
              <a:rPr lang="en-US" sz="35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-s</a:t>
            </a:r>
            <a:r>
              <a:rPr lang="ro-RO" sz="35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sz="35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c</a:t>
            </a:r>
            <a:r>
              <a:rPr lang="ro-RO" sz="35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sz="3500" i="1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zut</a:t>
            </a:r>
            <a:r>
              <a:rPr lang="en-US" sz="35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500" i="1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gios</a:t>
            </a:r>
            <a:r>
              <a:rPr lang="en-US" sz="35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, se </a:t>
            </a:r>
            <a:r>
              <a:rPr lang="en-US" sz="3500" i="1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ridic</a:t>
            </a:r>
            <a:r>
              <a:rPr lang="ro-RO" sz="35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sz="35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500" i="1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deasupra</a:t>
            </a:r>
            <a:r>
              <a:rPr lang="en-US" sz="35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500" i="1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biruitorilor</a:t>
            </a:r>
            <a:r>
              <a:rPr lang="en-US" sz="35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.“</a:t>
            </a:r>
          </a:p>
          <a:p>
            <a:pPr algn="just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457200"/>
            <a:ext cx="7772400" cy="6096000"/>
          </a:xfrm>
        </p:spPr>
        <p:txBody>
          <a:bodyPr anchor="ctr"/>
          <a:lstStyle/>
          <a:p>
            <a:pPr marL="82550" indent="277813"/>
            <a:r>
              <a:rPr lang="ro-RO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Î</a:t>
            </a:r>
            <a:r>
              <a:rPr lang="en-US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n final, </a:t>
            </a:r>
            <a:r>
              <a:rPr lang="en-US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Ureche</a:t>
            </a:r>
            <a:r>
              <a:rPr lang="en-US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depl</a:t>
            </a:r>
            <a:r>
              <a:rPr lang="ro-RO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â</a:t>
            </a:r>
            <a:r>
              <a:rPr lang="en-US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nge</a:t>
            </a:r>
            <a:r>
              <a:rPr lang="en-US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moartea</a:t>
            </a:r>
            <a:r>
              <a:rPr lang="en-US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lui</a:t>
            </a:r>
            <a:r>
              <a:rPr lang="en-US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en-US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tefan</a:t>
            </a:r>
            <a:r>
              <a:rPr lang="en-US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cel</a:t>
            </a:r>
            <a:r>
              <a:rPr lang="en-US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Mare </a:t>
            </a:r>
            <a:r>
              <a:rPr lang="ro-RO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en-US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ne </a:t>
            </a:r>
            <a:r>
              <a:rPr lang="en-US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informeaz</a:t>
            </a:r>
            <a:r>
              <a:rPr lang="ro-RO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despre</a:t>
            </a:r>
            <a:r>
              <a:rPr lang="en-US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durerea</a:t>
            </a:r>
            <a:r>
              <a:rPr lang="en-US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care a </a:t>
            </a:r>
            <a:r>
              <a:rPr lang="en-US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cuprins</a:t>
            </a:r>
            <a:r>
              <a:rPr lang="en-US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î</a:t>
            </a:r>
            <a:r>
              <a:rPr lang="en-US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ntregul</a:t>
            </a:r>
            <a:r>
              <a:rPr lang="en-US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popor</a:t>
            </a:r>
            <a:r>
              <a:rPr lang="en-US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algn="ctr">
              <a:buNone/>
            </a:pPr>
            <a:r>
              <a:rPr lang="en-US" sz="40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"</a:t>
            </a:r>
            <a:r>
              <a:rPr lang="en-US" sz="4000" i="1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Atatajale</a:t>
            </a:r>
            <a:r>
              <a:rPr lang="en-US" sz="40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era, de pl</a:t>
            </a:r>
            <a:r>
              <a:rPr lang="ro-RO" sz="40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â</a:t>
            </a:r>
            <a:r>
              <a:rPr lang="en-US" sz="4000" i="1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ngea</a:t>
            </a:r>
            <a:r>
              <a:rPr lang="en-US" sz="40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toti</a:t>
            </a:r>
            <a:r>
              <a:rPr lang="en-US" sz="40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ca dup</a:t>
            </a:r>
            <a:r>
              <a:rPr lang="ro-RO" sz="40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sz="40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un p</a:t>
            </a:r>
            <a:r>
              <a:rPr lang="ro-RO" sz="40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sz="4000" i="1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rinte</a:t>
            </a:r>
            <a:r>
              <a:rPr lang="en-US" sz="40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al s</a:t>
            </a:r>
            <a:r>
              <a:rPr lang="ro-RO" sz="40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sz="40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u, c</a:t>
            </a:r>
            <a:r>
              <a:rPr lang="ro-RO" sz="40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sz="40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cuno</a:t>
            </a:r>
            <a:r>
              <a:rPr lang="ro-RO" sz="40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en-US" sz="40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tea to</a:t>
            </a:r>
            <a:r>
              <a:rPr lang="ro-RO" sz="40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ţ</a:t>
            </a:r>
            <a:r>
              <a:rPr lang="en-US" sz="4000" i="1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40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c</a:t>
            </a:r>
            <a:r>
              <a:rPr lang="ro-RO" sz="40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sz="40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s-au </a:t>
            </a:r>
            <a:r>
              <a:rPr lang="en-US" sz="4000" i="1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scapat</a:t>
            </a:r>
            <a:r>
              <a:rPr lang="en-US" sz="40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de </a:t>
            </a:r>
            <a:r>
              <a:rPr lang="en-US" sz="4000" i="1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mult</a:t>
            </a:r>
            <a:r>
              <a:rPr lang="en-US" sz="40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bine</a:t>
            </a:r>
            <a:r>
              <a:rPr lang="en-US" sz="40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sz="4000" i="1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en-US" sz="4000" i="1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40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de </a:t>
            </a:r>
            <a:r>
              <a:rPr lang="en-US" sz="4000" i="1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mult</a:t>
            </a:r>
            <a:r>
              <a:rPr lang="ro-RO" sz="40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sz="40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aparatur</a:t>
            </a:r>
            <a:r>
              <a:rPr lang="ro-RO" sz="40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sz="40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."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E6DCAC"/>
            </a:gs>
            <a:gs pos="12000">
              <a:srgbClr val="E6D78A"/>
            </a:gs>
            <a:gs pos="30000">
              <a:srgbClr val="C7AC4C"/>
            </a:gs>
            <a:gs pos="45000">
              <a:srgbClr val="E6D78A"/>
            </a:gs>
            <a:gs pos="77000">
              <a:srgbClr val="C7AC4C"/>
            </a:gs>
            <a:gs pos="100000">
              <a:srgbClr val="E6DCAC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228600"/>
            <a:ext cx="7498080" cy="1554162"/>
          </a:xfrm>
        </p:spPr>
        <p:txBody>
          <a:bodyPr>
            <a:normAutofit fontScale="90000"/>
          </a:bodyPr>
          <a:lstStyle/>
          <a:p>
            <a:pPr algn="ctr"/>
            <a:br>
              <a:rPr lang="ro-RO" sz="3600" dirty="0">
                <a:latin typeface="Times New Roman" pitchFamily="18" charset="0"/>
                <a:cs typeface="Times New Roman" pitchFamily="18" charset="0"/>
              </a:rPr>
            </a:b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Stefan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cel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Mare (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Zidirea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manastirii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Putna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)</a:t>
            </a:r>
            <a:br>
              <a:rPr lang="en-US" sz="3600" dirty="0">
                <a:latin typeface="Times New Roman" pitchFamily="18" charset="0"/>
                <a:cs typeface="Times New Roman" pitchFamily="18" charset="0"/>
              </a:rPr>
            </a:b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“O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sam</a:t>
            </a:r>
            <a:r>
              <a:rPr lang="ro-RO" sz="3600" dirty="0"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de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cuvinte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”</a:t>
            </a:r>
            <a:br>
              <a:rPr lang="en-US" sz="3600" dirty="0">
                <a:latin typeface="Times New Roman" pitchFamily="18" charset="0"/>
                <a:cs typeface="Times New Roman" pitchFamily="18" charset="0"/>
              </a:rPr>
            </a:b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Ion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Neculce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524000"/>
            <a:ext cx="7802880" cy="5029200"/>
          </a:xfrm>
        </p:spPr>
        <p:txBody>
          <a:bodyPr>
            <a:normAutofit fontScale="70000" lnSpcReduction="20000"/>
          </a:bodyPr>
          <a:lstStyle/>
          <a:p>
            <a:pPr marL="82550" indent="360363">
              <a:buNone/>
            </a:pPr>
            <a:endParaRPr lang="ro-RO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82550" indent="360363">
              <a:buNone/>
            </a:pPr>
            <a:endParaRPr lang="ro-RO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marL="82550" indent="360363" algn="just">
              <a:buNone/>
            </a:pP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Legenda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a 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IlI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-a 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explica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un ritual 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initiatic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acela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al 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gasirii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locului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unei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ctitorii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constructia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manastirii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Putna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, in 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anul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1466, un 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lacas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de cult 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devenit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extrem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de drag 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lui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Stefan 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cel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Mare. 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Naratiunea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incepe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direct, 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avand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un incipit 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scurt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intr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-un 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limbaj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simplu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urmand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procedurile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ritualice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ale 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oricarei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intemeieri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pPr marL="82550" indent="360363" algn="just">
              <a:buNone/>
            </a:pPr>
            <a:r>
              <a:rPr lang="en-US" sz="3800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"Stefan-</a:t>
            </a:r>
            <a:r>
              <a:rPr lang="en-US" sz="3800" i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voda</a:t>
            </a:r>
            <a:r>
              <a:rPr lang="en-US" sz="3800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800" i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cel</a:t>
            </a:r>
            <a:r>
              <a:rPr lang="en-US" sz="3800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Bun, </a:t>
            </a:r>
            <a:r>
              <a:rPr lang="en-US" sz="3800" i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cand</a:t>
            </a:r>
            <a:r>
              <a:rPr lang="en-US" sz="3800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s-au </a:t>
            </a:r>
            <a:r>
              <a:rPr lang="en-US" sz="3800" i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apucat</a:t>
            </a:r>
            <a:r>
              <a:rPr lang="en-US" sz="3800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800" i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sa</a:t>
            </a:r>
            <a:r>
              <a:rPr lang="en-US" sz="3800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800" i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faca</a:t>
            </a:r>
            <a:r>
              <a:rPr lang="en-US" sz="3800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800" i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manastirea</a:t>
            </a:r>
            <a:r>
              <a:rPr lang="en-US" sz="3800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800" i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Putna</a:t>
            </a:r>
            <a:r>
              <a:rPr lang="en-US" sz="3800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, au </a:t>
            </a:r>
            <a:r>
              <a:rPr lang="en-US" sz="3800" i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tras</a:t>
            </a:r>
            <a:r>
              <a:rPr lang="en-US" sz="3800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cu </a:t>
            </a:r>
            <a:r>
              <a:rPr lang="en-US" sz="3800" i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arcul</a:t>
            </a:r>
            <a:r>
              <a:rPr lang="en-US" sz="3800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Stefan-</a:t>
            </a:r>
            <a:r>
              <a:rPr lang="en-US" sz="3800" i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voda</a:t>
            </a:r>
            <a:r>
              <a:rPr lang="en-US" sz="3800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800" i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dintr</a:t>
            </a:r>
            <a:r>
              <a:rPr lang="en-US" sz="3800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-un </a:t>
            </a:r>
            <a:r>
              <a:rPr lang="en-US" sz="3800" i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varvu</a:t>
            </a:r>
            <a:r>
              <a:rPr lang="en-US" sz="3800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de </a:t>
            </a:r>
            <a:r>
              <a:rPr lang="en-US" sz="3800" i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munte</a:t>
            </a:r>
            <a:r>
              <a:rPr lang="en-US" sz="3800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." </a:t>
            </a:r>
          </a:p>
          <a:p>
            <a:pPr marL="82550" indent="360363" algn="just">
              <a:buNone/>
            </a:pP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Manastirea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urmeaza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sa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se 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ridice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800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"</a:t>
            </a:r>
            <a:r>
              <a:rPr lang="en-US" sz="3800" i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unde</a:t>
            </a:r>
            <a:r>
              <a:rPr lang="en-US" sz="3800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au </a:t>
            </a:r>
            <a:r>
              <a:rPr lang="en-US" sz="3800" i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agiunsu</a:t>
            </a:r>
            <a:r>
              <a:rPr lang="en-US" sz="3800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800" i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sageata</a:t>
            </a:r>
            <a:r>
              <a:rPr lang="en-US" sz="3800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"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pentru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a face in 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acel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loc 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altarul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("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prestolu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in 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oltariu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").</a:t>
            </a:r>
          </a:p>
          <a:p>
            <a:pPr marL="82550" indent="360363">
              <a:buNone/>
            </a:pPr>
            <a:br>
              <a:rPr lang="en-US" dirty="0">
                <a:solidFill>
                  <a:schemeClr val="accent3">
                    <a:lumMod val="50000"/>
                  </a:schemeClr>
                </a:solidFill>
              </a:rPr>
            </a:br>
            <a:endParaRPr lang="en-US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E6DCAC"/>
            </a:gs>
            <a:gs pos="12000">
              <a:srgbClr val="E6D78A"/>
            </a:gs>
            <a:gs pos="30000">
              <a:srgbClr val="C7AC4C"/>
            </a:gs>
            <a:gs pos="45000">
              <a:srgbClr val="E6D78A"/>
            </a:gs>
            <a:gs pos="77000">
              <a:srgbClr val="C7AC4C"/>
            </a:gs>
            <a:gs pos="100000">
              <a:srgbClr val="E6DCAC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228600"/>
            <a:ext cx="7924800" cy="6324600"/>
          </a:xfrm>
        </p:spPr>
        <p:txBody>
          <a:bodyPr>
            <a:normAutofit fontScale="77500" lnSpcReduction="20000"/>
          </a:bodyPr>
          <a:lstStyle/>
          <a:p>
            <a:pPr marL="82550" indent="360363" algn="just">
              <a:buNone/>
            </a:pPr>
            <a:r>
              <a:rPr lang="ro-RO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Ritualul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nu 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const</a:t>
            </a:r>
            <a:r>
              <a:rPr lang="ro-RO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î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ns</a:t>
            </a:r>
            <a:r>
              <a:rPr lang="ro-RO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î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ntr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-o 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singur</a:t>
            </a:r>
            <a:r>
              <a:rPr lang="ro-RO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alegere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, ci 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urmeaz</a:t>
            </a:r>
            <a:r>
              <a:rPr lang="ro-RO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alte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trei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pentru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ca 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mai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sunt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pusi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sa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traga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cu 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arcul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"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trii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boiernasi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": "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unde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au 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cadzut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sageata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vatavului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de 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copii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au 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facut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poarta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iar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unde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au 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cadzut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sageata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unui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copil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din casa au 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facut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clopotnita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". O 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dat</a:t>
            </a:r>
            <a:r>
              <a:rPr lang="ro-RO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cu al 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treilea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arca</a:t>
            </a:r>
            <a:r>
              <a:rPr lang="ro-RO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ș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se introduce 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motivul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sacrificiului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, al 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jertfei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pentru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durabilitatea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creatiei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caci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Stefan-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Voda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vazut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in 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legenda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ca un autocrat 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orgolios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(desi 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Neculce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nu 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accepta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aceasta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ipostaza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, "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numai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oamenii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ase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povestesc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"), nu 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suporta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sa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fie 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intrecut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intr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-o 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competitie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cu aspect 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militar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de un 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adversar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: "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Iar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un 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copil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din casa 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dzicu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sa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fie 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intrecut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pe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Stefan-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voda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si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sa-i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fie 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cadzut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sageata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intr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-un 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delusel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ce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sa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cheama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Sion, 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ce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este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Janga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manastire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”.  In 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locul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respectiv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se 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afla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un 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stalp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de 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piatra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pentru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ca 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acolo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indraznetul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fusese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pedepsit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prin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taierea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capului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, in 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felul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acesta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numai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din 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cateva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amanunte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narative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, se 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aduna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motivele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principale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ale 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unei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intemeieri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cunoscute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si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din "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Monastirea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Argesului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": 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simbolistica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locului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benefic 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constructiei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avand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o 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potentialitate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magica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jertfa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ritualica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orgoliul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feudal al 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beneficiarului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ctitoriei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E6DCAC"/>
            </a:gs>
            <a:gs pos="12000">
              <a:srgbClr val="E6D78A"/>
            </a:gs>
            <a:gs pos="30000">
              <a:srgbClr val="C7AC4C"/>
            </a:gs>
            <a:gs pos="45000">
              <a:srgbClr val="E6D78A"/>
            </a:gs>
            <a:gs pos="77000">
              <a:srgbClr val="C7AC4C"/>
            </a:gs>
            <a:gs pos="100000">
              <a:srgbClr val="E6DCAC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2209800" cy="6858000"/>
          </a:xfrm>
        </p:spPr>
        <p:txBody>
          <a:bodyPr vert="wordArtVert" anchor="ctr">
            <a:normAutofit/>
          </a:bodyPr>
          <a:lstStyle/>
          <a:p>
            <a:pPr algn="ctr"/>
            <a:r>
              <a:rPr lang="en-US" sz="3200" b="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BIBLIOGRAFIE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>
          <a:xfrm>
            <a:off x="2362200" y="228600"/>
            <a:ext cx="6477000" cy="63246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>
                <a:hlinkClick r:id="rId2"/>
              </a:rPr>
              <a:t>www.wikipedia.ro</a:t>
            </a:r>
            <a:endParaRPr lang="en-US" dirty="0"/>
          </a:p>
          <a:p>
            <a:pPr>
              <a:buNone/>
            </a:pPr>
            <a:r>
              <a:rPr lang="en-US" dirty="0">
                <a:hlinkClick r:id="rId3"/>
              </a:rPr>
              <a:t>http://www.moldovenii.md/section/228/content/796</a:t>
            </a: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/>
              <a:t>Ion </a:t>
            </a:r>
            <a:r>
              <a:rPr lang="en-US" dirty="0" err="1"/>
              <a:t>Neculce</a:t>
            </a:r>
            <a:r>
              <a:rPr lang="en-US" dirty="0"/>
              <a:t> - </a:t>
            </a:r>
            <a:r>
              <a:rPr lang="en-US" dirty="0" err="1"/>
              <a:t>Letopisetul</a:t>
            </a:r>
            <a:r>
              <a:rPr lang="en-US" dirty="0"/>
              <a:t> </a:t>
            </a:r>
            <a:r>
              <a:rPr lang="en-US" dirty="0" err="1"/>
              <a:t>Tarii</a:t>
            </a:r>
            <a:r>
              <a:rPr lang="en-US" dirty="0"/>
              <a:t> </a:t>
            </a:r>
            <a:r>
              <a:rPr lang="en-US" dirty="0" err="1"/>
              <a:t>Moldovei</a:t>
            </a:r>
            <a:r>
              <a:rPr lang="en-US" dirty="0"/>
              <a:t> (</a:t>
            </a:r>
            <a:r>
              <a:rPr lang="en-US" sz="1400" dirty="0" err="1"/>
              <a:t>aprecieri</a:t>
            </a:r>
            <a:r>
              <a:rPr lang="en-US" dirty="0"/>
              <a:t>) </a:t>
            </a:r>
            <a:r>
              <a:rPr lang="en-US" dirty="0" err="1"/>
              <a:t>pagina</a:t>
            </a:r>
            <a:r>
              <a:rPr lang="en-US" dirty="0"/>
              <a:t> 385</a:t>
            </a:r>
          </a:p>
          <a:p>
            <a:pPr>
              <a:buNone/>
            </a:pPr>
            <a:r>
              <a:rPr lang="en-US" dirty="0"/>
              <a:t>Ion </a:t>
            </a:r>
            <a:r>
              <a:rPr lang="en-US" dirty="0" err="1"/>
              <a:t>Neculce</a:t>
            </a:r>
            <a:r>
              <a:rPr lang="en-US" dirty="0"/>
              <a:t> – </a:t>
            </a:r>
            <a:r>
              <a:rPr lang="en-US" dirty="0" err="1"/>
              <a:t>N.Cartojan</a:t>
            </a:r>
            <a:r>
              <a:rPr lang="en-US" dirty="0"/>
              <a:t> (</a:t>
            </a:r>
            <a:r>
              <a:rPr lang="en-US" dirty="0" err="1"/>
              <a:t>pag</a:t>
            </a:r>
            <a:r>
              <a:rPr lang="en-US" dirty="0"/>
              <a:t> 349,353)</a:t>
            </a:r>
          </a:p>
          <a:p>
            <a:pPr>
              <a:buNone/>
            </a:pPr>
            <a:r>
              <a:rPr lang="en-US" dirty="0"/>
              <a:t>G. </a:t>
            </a:r>
            <a:r>
              <a:rPr lang="en-US" dirty="0" err="1"/>
              <a:t>Ureche</a:t>
            </a:r>
            <a:r>
              <a:rPr lang="en-US" dirty="0"/>
              <a:t> – Al. </a:t>
            </a:r>
            <a:r>
              <a:rPr lang="en-US" dirty="0" err="1"/>
              <a:t>Piru</a:t>
            </a:r>
            <a:r>
              <a:rPr lang="en-US" dirty="0"/>
              <a:t> (113)</a:t>
            </a:r>
          </a:p>
          <a:p>
            <a:pPr>
              <a:buNone/>
            </a:pPr>
            <a:r>
              <a:rPr lang="en-US" dirty="0" err="1"/>
              <a:t>Miron</a:t>
            </a:r>
            <a:r>
              <a:rPr lang="en-US" dirty="0"/>
              <a:t> </a:t>
            </a:r>
            <a:r>
              <a:rPr lang="en-US" dirty="0" err="1"/>
              <a:t>Costin</a:t>
            </a:r>
            <a:r>
              <a:rPr lang="en-US" dirty="0"/>
              <a:t> - Al. </a:t>
            </a:r>
            <a:r>
              <a:rPr lang="en-US" dirty="0" err="1"/>
              <a:t>Piru</a:t>
            </a:r>
            <a:r>
              <a:rPr lang="en-US" dirty="0"/>
              <a:t> (</a:t>
            </a:r>
            <a:r>
              <a:rPr lang="en-US" dirty="0" err="1"/>
              <a:t>pag</a:t>
            </a:r>
            <a:r>
              <a:rPr lang="en-US" dirty="0"/>
              <a:t> 130) / </a:t>
            </a:r>
            <a:r>
              <a:rPr lang="en-US" dirty="0" err="1"/>
              <a:t>N.Cartojan</a:t>
            </a:r>
            <a:r>
              <a:rPr lang="en-US" dirty="0"/>
              <a:t> (pag.317,318)</a:t>
            </a:r>
          </a:p>
          <a:p>
            <a:pPr>
              <a:buNone/>
            </a:pPr>
            <a:r>
              <a:rPr lang="en-US" dirty="0"/>
              <a:t>Adrian </a:t>
            </a:r>
            <a:r>
              <a:rPr lang="en-US" dirty="0" err="1"/>
              <a:t>Costache</a:t>
            </a:r>
            <a:r>
              <a:rPr lang="en-US" dirty="0"/>
              <a:t> </a:t>
            </a:r>
            <a:r>
              <a:rPr lang="en-US" dirty="0" err="1"/>
              <a:t>si</a:t>
            </a:r>
            <a:r>
              <a:rPr lang="en-US" dirty="0"/>
              <a:t> Florin </a:t>
            </a:r>
            <a:r>
              <a:rPr lang="en-US" dirty="0" err="1"/>
              <a:t>Ionita</a:t>
            </a:r>
            <a:r>
              <a:rPr lang="en-US" dirty="0"/>
              <a:t> – </a:t>
            </a:r>
            <a:r>
              <a:rPr lang="en-US" dirty="0" err="1"/>
              <a:t>Limba</a:t>
            </a:r>
            <a:r>
              <a:rPr lang="en-US" dirty="0"/>
              <a:t>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literatura</a:t>
            </a:r>
            <a:r>
              <a:rPr lang="en-US" dirty="0"/>
              <a:t> </a:t>
            </a:r>
            <a:r>
              <a:rPr lang="en-US" dirty="0" err="1"/>
              <a:t>romana</a:t>
            </a:r>
            <a:r>
              <a:rPr lang="en-US" dirty="0"/>
              <a:t> (</a:t>
            </a:r>
            <a:r>
              <a:rPr lang="en-US" dirty="0" err="1"/>
              <a:t>clasa</a:t>
            </a:r>
            <a:r>
              <a:rPr lang="en-US" dirty="0"/>
              <a:t> a XI-a)</a:t>
            </a:r>
          </a:p>
          <a:p>
            <a:pPr>
              <a:buNone/>
            </a:pPr>
            <a:r>
              <a:rPr lang="en-US" dirty="0" err="1"/>
              <a:t>Letopisetul</a:t>
            </a:r>
            <a:r>
              <a:rPr lang="en-US" dirty="0"/>
              <a:t> </a:t>
            </a:r>
            <a:r>
              <a:rPr lang="en-US" dirty="0" err="1"/>
              <a:t>Tarii</a:t>
            </a:r>
            <a:r>
              <a:rPr lang="en-US" dirty="0"/>
              <a:t> </a:t>
            </a:r>
            <a:r>
              <a:rPr lang="en-US" dirty="0" err="1"/>
              <a:t>Moldovei</a:t>
            </a:r>
            <a:r>
              <a:rPr lang="en-US" dirty="0"/>
              <a:t> -  </a:t>
            </a:r>
            <a:r>
              <a:rPr lang="en-US" dirty="0" err="1"/>
              <a:t>G.Ureche</a:t>
            </a:r>
            <a:endParaRPr lang="en-US" dirty="0"/>
          </a:p>
          <a:p>
            <a:pPr>
              <a:buNone/>
            </a:pPr>
            <a:r>
              <a:rPr lang="en-US" dirty="0"/>
              <a:t>O </a:t>
            </a:r>
            <a:r>
              <a:rPr lang="en-US" dirty="0" err="1"/>
              <a:t>sama</a:t>
            </a:r>
            <a:r>
              <a:rPr lang="en-US" dirty="0"/>
              <a:t> de </a:t>
            </a:r>
            <a:r>
              <a:rPr lang="en-US" dirty="0" err="1"/>
              <a:t>cuvinte</a:t>
            </a:r>
            <a:r>
              <a:rPr lang="en-US" dirty="0"/>
              <a:t> (</a:t>
            </a:r>
            <a:r>
              <a:rPr lang="en-US" dirty="0" err="1"/>
              <a:t>Legenda</a:t>
            </a:r>
            <a:r>
              <a:rPr lang="en-US" dirty="0"/>
              <a:t> III) – Ion </a:t>
            </a:r>
            <a:r>
              <a:rPr lang="en-US" dirty="0" err="1"/>
              <a:t>Neculce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272</TotalTime>
  <Words>5846</Words>
  <Application>Microsoft Office PowerPoint</Application>
  <PresentationFormat>On-screen Show (4:3)</PresentationFormat>
  <Paragraphs>133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5" baseType="lpstr">
      <vt:lpstr>Arial</vt:lpstr>
      <vt:lpstr>Calibri</vt:lpstr>
      <vt:lpstr>Comic Sans MS</vt:lpstr>
      <vt:lpstr>Times New Roman</vt:lpstr>
      <vt:lpstr>Office Theme</vt:lpstr>
      <vt:lpstr>           Formarea conştiinţei  istorice </vt:lpstr>
      <vt:lpstr>PowerPoint Presentation</vt:lpstr>
      <vt:lpstr>Conştiinţa istorică</vt:lpstr>
      <vt:lpstr>PowerPoint Presentation</vt:lpstr>
      <vt:lpstr>Cronicari Moldoveni</vt:lpstr>
      <vt:lpstr>Grigore Ureche (1590-1647) </vt:lpstr>
      <vt:lpstr>PowerPoint Presentation</vt:lpstr>
      <vt:lpstr>Miron Costin (1633-1691)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Importanţa marilor cronicari moldoveni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Ştefan cel Mare (caracterizare după ,,Letopiseţul Ţării Moldovei”, de  G.Ureche)</vt:lpstr>
      <vt:lpstr>PowerPoint Presentation</vt:lpstr>
      <vt:lpstr>PowerPoint Presentation</vt:lpstr>
      <vt:lpstr> Stefan cel Mare (Zidirea manastirii Putna) “O samă de cuvinte” Ion Neculce </vt:lpstr>
      <vt:lpstr>PowerPoint Presentation</vt:lpstr>
      <vt:lpstr>BIBLIOGRAFIE</vt:lpstr>
    </vt:vector>
  </TitlesOfParts>
  <Company>EDU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Formarea conştiinţei  istorice</dc:title>
  <dc:creator>Bejan Cristina</dc:creator>
  <cp:lastModifiedBy>Cristina Bida</cp:lastModifiedBy>
  <cp:revision>30</cp:revision>
  <dcterms:created xsi:type="dcterms:W3CDTF">2012-10-18T19:33:57Z</dcterms:created>
  <dcterms:modified xsi:type="dcterms:W3CDTF">2020-12-14T21:14:48Z</dcterms:modified>
</cp:coreProperties>
</file>